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1"/>
  </p:sldMasterIdLst>
  <p:notesMasterIdLst>
    <p:notesMasterId r:id="rId22"/>
  </p:notesMasterIdLst>
  <p:handoutMasterIdLst>
    <p:handoutMasterId r:id="rId23"/>
  </p:handoutMasterIdLst>
  <p:sldIdLst>
    <p:sldId id="259" r:id="rId2"/>
    <p:sldId id="283" r:id="rId3"/>
    <p:sldId id="261" r:id="rId4"/>
    <p:sldId id="262" r:id="rId5"/>
    <p:sldId id="263" r:id="rId6"/>
    <p:sldId id="264" r:id="rId7"/>
    <p:sldId id="265" r:id="rId8"/>
    <p:sldId id="266" r:id="rId9"/>
    <p:sldId id="270" r:id="rId10"/>
    <p:sldId id="271" r:id="rId11"/>
    <p:sldId id="274" r:id="rId12"/>
    <p:sldId id="275" r:id="rId13"/>
    <p:sldId id="284" r:id="rId14"/>
    <p:sldId id="277" r:id="rId15"/>
    <p:sldId id="278" r:id="rId16"/>
    <p:sldId id="279" r:id="rId17"/>
    <p:sldId id="280" r:id="rId18"/>
    <p:sldId id="281" r:id="rId19"/>
    <p:sldId id="269" r:id="rId20"/>
    <p:sldId id="28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E23C"/>
    <a:srgbClr val="2E75B6"/>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59" autoAdjust="0"/>
    <p:restoredTop sz="67122" autoAdjust="0"/>
  </p:normalViewPr>
  <p:slideViewPr>
    <p:cSldViewPr snapToGrid="0">
      <p:cViewPr varScale="1">
        <p:scale>
          <a:sx n="48" d="100"/>
          <a:sy n="48" d="100"/>
        </p:scale>
        <p:origin x="1625" y="29"/>
      </p:cViewPr>
      <p:guideLst>
        <p:guide orient="horz" pos="2160"/>
        <p:guide pos="2880"/>
      </p:guideLst>
    </p:cSldViewPr>
  </p:slideViewPr>
  <p:notesTextViewPr>
    <p:cViewPr>
      <p:scale>
        <a:sx n="1" d="1"/>
        <a:sy n="1" d="1"/>
      </p:scale>
      <p:origin x="0" y="0"/>
    </p:cViewPr>
  </p:notesTextViewPr>
  <p:notesViewPr>
    <p:cSldViewPr snapToGrid="0">
      <p:cViewPr varScale="1">
        <p:scale>
          <a:sx n="68" d="100"/>
          <a:sy n="68" d="100"/>
        </p:scale>
        <p:origin x="3101"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CB1B30D1-713E-453A-AB62-BA2BA2D77DF9}"/>
    <pc:docChg chg="modSld">
      <pc:chgData name="" userId="" providerId="" clId="Web-{CB1B30D1-713E-453A-AB62-BA2BA2D77DF9}" dt="2019-03-19T14:04:49.291" v="12" actId="20577"/>
      <pc:docMkLst>
        <pc:docMk/>
      </pc:docMkLst>
      <pc:sldChg chg="modSp">
        <pc:chgData name="" userId="" providerId="" clId="Web-{CB1B30D1-713E-453A-AB62-BA2BA2D77DF9}" dt="2019-03-19T14:03:27.853" v="0" actId="20577"/>
        <pc:sldMkLst>
          <pc:docMk/>
          <pc:sldMk cId="192329315" sldId="263"/>
        </pc:sldMkLst>
        <pc:spChg chg="mod">
          <ac:chgData name="" userId="" providerId="" clId="Web-{CB1B30D1-713E-453A-AB62-BA2BA2D77DF9}" dt="2019-03-19T14:03:27.853" v="0" actId="20577"/>
          <ac:spMkLst>
            <pc:docMk/>
            <pc:sldMk cId="192329315" sldId="263"/>
            <ac:spMk id="9" creationId="{00000000-0000-0000-0000-000000000000}"/>
          </ac:spMkLst>
        </pc:spChg>
      </pc:sldChg>
      <pc:sldChg chg="modSp">
        <pc:chgData name="" userId="" providerId="" clId="Web-{CB1B30D1-713E-453A-AB62-BA2BA2D77DF9}" dt="2019-03-19T14:04:04.650" v="6"/>
        <pc:sldMkLst>
          <pc:docMk/>
          <pc:sldMk cId="1892988400" sldId="270"/>
        </pc:sldMkLst>
        <pc:graphicFrameChg chg="mod modGraphic">
          <ac:chgData name="" userId="" providerId="" clId="Web-{CB1B30D1-713E-453A-AB62-BA2BA2D77DF9}" dt="2019-03-19T14:04:04.650" v="6"/>
          <ac:graphicFrameMkLst>
            <pc:docMk/>
            <pc:sldMk cId="1892988400" sldId="270"/>
            <ac:graphicFrameMk id="2" creationId="{00000000-0000-0000-0000-000000000000}"/>
          </ac:graphicFrameMkLst>
        </pc:graphicFrameChg>
      </pc:sldChg>
      <pc:sldChg chg="modSp">
        <pc:chgData name="" userId="" providerId="" clId="Web-{CB1B30D1-713E-453A-AB62-BA2BA2D77DF9}" dt="2019-03-19T14:04:49.291" v="11" actId="20577"/>
        <pc:sldMkLst>
          <pc:docMk/>
          <pc:sldMk cId="99382506" sldId="280"/>
        </pc:sldMkLst>
        <pc:spChg chg="mod">
          <ac:chgData name="" userId="" providerId="" clId="Web-{CB1B30D1-713E-453A-AB62-BA2BA2D77DF9}" dt="2019-03-19T14:04:49.291" v="11" actId="20577"/>
          <ac:spMkLst>
            <pc:docMk/>
            <pc:sldMk cId="99382506" sldId="280"/>
            <ac:spMk id="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1082321" y="223925"/>
            <a:ext cx="4652433" cy="584775"/>
          </a:xfrm>
          <a:prstGeom prst="rect">
            <a:avLst/>
          </a:prstGeom>
        </p:spPr>
        <p:txBody>
          <a:bodyPr wrap="square">
            <a:spAutoFit/>
          </a:bodyPr>
          <a:lstStyle/>
          <a:p>
            <a:r>
              <a:rPr lang="en-US" altLang="en-US" sz="1600" b="1" dirty="0" smtClean="0">
                <a:latin typeface="Cambria" panose="02040503050406030204" pitchFamily="18" charset="0"/>
                <a:cs typeface="Arial" panose="020B0604020202020204" pitchFamily="34" charset="0"/>
              </a:rPr>
              <a:t>SESSION 17: STEPS 5.1 &amp; 5.2</a:t>
            </a:r>
            <a:br>
              <a:rPr lang="en-US" altLang="en-US" sz="1600" b="1" dirty="0" smtClean="0">
                <a:latin typeface="Cambria" panose="02040503050406030204" pitchFamily="18" charset="0"/>
                <a:cs typeface="Arial" panose="020B0604020202020204" pitchFamily="34" charset="0"/>
              </a:rPr>
            </a:br>
            <a:r>
              <a:rPr lang="en-US" altLang="en-US" sz="1600" b="1" dirty="0" smtClean="0">
                <a:latin typeface="Cambria" panose="02040503050406030204" pitchFamily="18" charset="0"/>
                <a:cs typeface="Arial" panose="020B0604020202020204" pitchFamily="34" charset="0"/>
              </a:rPr>
              <a:t>MONITOR, EVALUATE AND ADAPT</a:t>
            </a:r>
            <a:endParaRPr lang="en-GB" sz="1600" b="1" dirty="0">
              <a:latin typeface="Cambria" panose="02040503050406030204" pitchFamily="18" charset="0"/>
            </a:endParaRPr>
          </a:p>
        </p:txBody>
      </p:sp>
    </p:spTree>
    <p:extLst>
      <p:ext uri="{BB962C8B-B14F-4D97-AF65-F5344CB8AC3E}">
        <p14:creationId xmlns:p14="http://schemas.microsoft.com/office/powerpoint/2010/main" val="872284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C681A0-1B96-454B-9ACF-924129A9E490}" type="datetimeFigureOut">
              <a:rPr lang="en-GB" smtClean="0"/>
              <a:t>05/01/2020</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AB0435-A58D-4B6F-B848-F1922E60B89F}" type="slidenum">
              <a:rPr lang="en-GB" smtClean="0"/>
              <a:t>‹#›</a:t>
            </a:fld>
            <a:endParaRPr lang="en-GB" dirty="0"/>
          </a:p>
        </p:txBody>
      </p:sp>
    </p:spTree>
    <p:extLst>
      <p:ext uri="{BB962C8B-B14F-4D97-AF65-F5344CB8AC3E}">
        <p14:creationId xmlns:p14="http://schemas.microsoft.com/office/powerpoint/2010/main" val="131094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Myriad Pro" panose="020B0503030403020204" pitchFamily="34" charset="0"/>
              </a:rPr>
              <a:t>Start with a 15 minutes bus stop exercise with 3 flipcharts with 3 headings (1.why do we monitor; 2. why do we evaluate; 3. why and how do we adapt?). See session plan for how to do this activity as a </a:t>
            </a:r>
            <a:r>
              <a:rPr lang="en-US" altLang="en-US" dirty="0" smtClean="0">
                <a:latin typeface="Myriad Pro" panose="020B0503030403020204" pitchFamily="34" charset="0"/>
              </a:rPr>
              <a:t>‘wake up’ </a:t>
            </a:r>
            <a:r>
              <a:rPr lang="en-US" altLang="en-US" dirty="0">
                <a:latin typeface="Myriad Pro" panose="020B0503030403020204" pitchFamily="34" charset="0"/>
              </a:rPr>
              <a:t>when coming back from afternoon break. As you run </a:t>
            </a:r>
            <a:r>
              <a:rPr lang="en-US" altLang="en-US" dirty="0" smtClean="0">
                <a:latin typeface="Myriad Pro" panose="020B0503030403020204" pitchFamily="34" charset="0"/>
              </a:rPr>
              <a:t>through </a:t>
            </a:r>
            <a:r>
              <a:rPr lang="en-US" altLang="en-US" dirty="0">
                <a:latin typeface="Myriad Pro" panose="020B0503030403020204" pitchFamily="34" charset="0"/>
              </a:rPr>
              <a:t>the slides refer to (and cross-check) participant outputs listed on 3 flip charts. </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531833B-3F0A-497E-8B7F-931F70449894}" type="slidenum">
              <a:rPr lang="en-US" altLang="en-US" smtClean="0">
                <a:latin typeface="Calibri" panose="020F0502020204030204" pitchFamily="34" charset="0"/>
              </a:rPr>
              <a:pPr/>
              <a:t>3</a:t>
            </a:fld>
            <a:endParaRPr lang="en-US" altLang="en-US" dirty="0">
              <a:latin typeface="Calibri" panose="020F0502020204030204" pitchFamily="34" charset="0"/>
            </a:endParaRPr>
          </a:p>
        </p:txBody>
      </p:sp>
    </p:spTree>
    <p:extLst>
      <p:ext uri="{BB962C8B-B14F-4D97-AF65-F5344CB8AC3E}">
        <p14:creationId xmlns:p14="http://schemas.microsoft.com/office/powerpoint/2010/main" val="4224674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a:t>The traffic light is an effective communication tool for reporting. Explain traffic light system: this is basically a dashboard, with different variables; there are various software packages; allows manager/ team to see immediately if you are on track or not. </a:t>
            </a:r>
          </a:p>
          <a:p>
            <a:pPr eaLnBrk="1" hangingPunct="1">
              <a:spcBef>
                <a:spcPct val="0"/>
              </a:spcBef>
            </a:pPr>
            <a:r>
              <a:rPr lang="en-GB" altLang="en-US" dirty="0"/>
              <a:t>Ask if any participants use/ are familiar with such a system?.</a:t>
            </a:r>
          </a:p>
          <a:p>
            <a:pPr eaLnBrk="1" hangingPunct="1">
              <a:spcBef>
                <a:spcPct val="0"/>
              </a:spcBef>
            </a:pPr>
            <a:r>
              <a:rPr lang="en-GB" altLang="en-US" dirty="0"/>
              <a:t>Advantages: simple and accessible to all</a:t>
            </a:r>
          </a:p>
          <a:p>
            <a:pPr eaLnBrk="1" hangingPunct="1">
              <a:spcBef>
                <a:spcPct val="0"/>
              </a:spcBef>
            </a:pPr>
            <a:r>
              <a:rPr lang="en-GB" altLang="en-US" dirty="0"/>
              <a:t>Disadvantages: coarse and the detail is lost</a:t>
            </a:r>
            <a:r>
              <a:rPr lang="en-GB" altLang="en-US" dirty="0" smtClean="0"/>
              <a:t>.</a:t>
            </a:r>
          </a:p>
          <a:p>
            <a:pPr eaLnBrk="1" hangingPunct="1">
              <a:spcBef>
                <a:spcPct val="0"/>
              </a:spcBef>
            </a:pPr>
            <a:endParaRPr lang="en-GB" altLang="en-US" dirty="0" smtClean="0"/>
          </a:p>
          <a:p>
            <a:pPr eaLnBrk="1" hangingPunct="1">
              <a:spcBef>
                <a:spcPct val="0"/>
              </a:spcBef>
            </a:pPr>
            <a:r>
              <a:rPr lang="en-GB" altLang="en-US" dirty="0" smtClean="0"/>
              <a:t>Refer to Participant Handbook</a:t>
            </a:r>
            <a:r>
              <a:rPr lang="en-GB" altLang="en-US" baseline="0" dirty="0" smtClean="0"/>
              <a:t> Module 17, </a:t>
            </a:r>
            <a:r>
              <a:rPr lang="en-GB" altLang="en-US" dirty="0" smtClean="0"/>
              <a:t>Figure 17.2.</a:t>
            </a:r>
            <a:endParaRPr lang="en-GB" altLang="en-US" dirty="0"/>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12</a:t>
            </a:fld>
            <a:endParaRPr lang="en-GB" dirty="0"/>
          </a:p>
        </p:txBody>
      </p:sp>
    </p:spTree>
    <p:extLst>
      <p:ext uri="{BB962C8B-B14F-4D97-AF65-F5344CB8AC3E}">
        <p14:creationId xmlns:p14="http://schemas.microsoft.com/office/powerpoint/2010/main" val="248148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smtClean="0"/>
              <a:t>Refer to Participant Handbook</a:t>
            </a:r>
            <a:r>
              <a:rPr lang="en-GB" altLang="en-US" baseline="0" dirty="0" smtClean="0"/>
              <a:t> Module 17, </a:t>
            </a:r>
            <a:r>
              <a:rPr lang="en-GB" altLang="en-US" dirty="0" smtClean="0"/>
              <a:t>Figure 17.3.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smtClean="0"/>
              <a:t>This </a:t>
            </a:r>
            <a:r>
              <a:rPr lang="en-GB" altLang="en-US" dirty="0"/>
              <a:t>shows an Instrument panel approach, </a:t>
            </a:r>
            <a:r>
              <a:rPr lang="en-GB" altLang="en-US" dirty="0" smtClean="0"/>
              <a:t>which </a:t>
            </a:r>
            <a:r>
              <a:rPr lang="en-GB" altLang="en-US" dirty="0"/>
              <a:t>can </a:t>
            </a:r>
            <a:r>
              <a:rPr lang="en-GB" altLang="en-US" dirty="0" smtClean="0"/>
              <a:t>show </a:t>
            </a:r>
            <a:r>
              <a:rPr lang="en-GB" altLang="en-US" dirty="0"/>
              <a:t>whether ecosystems are healthy (green); impacted (amber) or degraded (red).</a:t>
            </a:r>
            <a:endParaRPr lang="en-GB" altLang="en-US" b="1" dirty="0"/>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13</a:t>
            </a:fld>
            <a:endParaRPr lang="en-GB" dirty="0"/>
          </a:p>
        </p:txBody>
      </p:sp>
    </p:spTree>
    <p:extLst>
      <p:ext uri="{BB962C8B-B14F-4D97-AF65-F5344CB8AC3E}">
        <p14:creationId xmlns:p14="http://schemas.microsoft.com/office/powerpoint/2010/main" val="2586249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Two types of reviews are useful : short-term reviews (every year) and longer-term reviews (every 5 years).</a:t>
            </a:r>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14</a:t>
            </a:fld>
            <a:endParaRPr lang="en-GB" dirty="0"/>
          </a:p>
        </p:txBody>
      </p:sp>
    </p:spTree>
    <p:extLst>
      <p:ext uri="{BB962C8B-B14F-4D97-AF65-F5344CB8AC3E}">
        <p14:creationId xmlns:p14="http://schemas.microsoft.com/office/powerpoint/2010/main" val="2699694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This is basically what you need for short term review. Changes to the plan based on annual reviews should focus on the management actions and their compliance as well as governance arrangements.</a:t>
            </a:r>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15</a:t>
            </a:fld>
            <a:endParaRPr lang="en-GB" dirty="0"/>
          </a:p>
        </p:txBody>
      </p:sp>
    </p:spTree>
    <p:extLst>
      <p:ext uri="{BB962C8B-B14F-4D97-AF65-F5344CB8AC3E}">
        <p14:creationId xmlns:p14="http://schemas.microsoft.com/office/powerpoint/2010/main" val="3475275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a:t>Refer participants to last 2 pages of Participant workbook for the EAFm progression matrix. Trainer needs to explain that  participants can use this matrix of helpful checks and questions to support and track their efforts in moving towards EAFm (by ticking of each question once that element is in place).</a:t>
            </a:r>
          </a:p>
          <a:p>
            <a:pPr eaLnBrk="1" hangingPunct="1">
              <a:spcBef>
                <a:spcPct val="0"/>
              </a:spcBef>
            </a:pPr>
            <a:r>
              <a:rPr lang="en-GB" altLang="en-US" dirty="0"/>
              <a:t>So it is a matrix for ‘work in progress’ and can be referred to continuously.</a:t>
            </a:r>
          </a:p>
        </p:txBody>
      </p:sp>
      <p:sp>
        <p:nvSpPr>
          <p:cNvPr id="4" name="Slide Number Placeholder 3"/>
          <p:cNvSpPr>
            <a:spLocks noGrp="1"/>
          </p:cNvSpPr>
          <p:nvPr>
            <p:ph type="sldNum" sz="quarter" idx="10"/>
          </p:nvPr>
        </p:nvSpPr>
        <p:spPr/>
        <p:txBody>
          <a:bodyPr/>
          <a:lstStyle/>
          <a:p>
            <a:fld id="{69AB0435-A58D-4B6F-B848-F1922E60B89F}" type="slidenum">
              <a:rPr lang="en-GB" smtClean="0"/>
              <a:t>16</a:t>
            </a:fld>
            <a:endParaRPr lang="en-GB" dirty="0"/>
          </a:p>
        </p:txBody>
      </p:sp>
    </p:spTree>
    <p:extLst>
      <p:ext uri="{BB962C8B-B14F-4D97-AF65-F5344CB8AC3E}">
        <p14:creationId xmlns:p14="http://schemas.microsoft.com/office/powerpoint/2010/main" val="2007131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dirty="0"/>
              <a:t>This visual summarizes the process. Monitoring is on-going and once a year the review looks at whether the management action is working. On a longer time scale, the review may need to make larger adaptations</a:t>
            </a:r>
            <a:r>
              <a:rPr lang="en-AU" altLang="en-US" dirty="0" smtClean="0"/>
              <a:t>.</a:t>
            </a:r>
          </a:p>
          <a:p>
            <a:endParaRPr lang="en-A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smtClean="0"/>
              <a:t>Refer to Participant Handbook</a:t>
            </a:r>
            <a:r>
              <a:rPr lang="en-GB" altLang="en-US" baseline="0" dirty="0" smtClean="0"/>
              <a:t> Module 17, </a:t>
            </a:r>
            <a:r>
              <a:rPr lang="en-GB" altLang="en-US" dirty="0" smtClean="0"/>
              <a:t>Figure 17.4. </a:t>
            </a:r>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17</a:t>
            </a:fld>
            <a:endParaRPr lang="en-GB" dirty="0"/>
          </a:p>
        </p:txBody>
      </p:sp>
    </p:spTree>
    <p:extLst>
      <p:ext uri="{BB962C8B-B14F-4D97-AF65-F5344CB8AC3E}">
        <p14:creationId xmlns:p14="http://schemas.microsoft.com/office/powerpoint/2010/main" val="2955842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Self explanatory</a:t>
            </a:r>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18</a:t>
            </a:fld>
            <a:endParaRPr lang="en-GB" dirty="0"/>
          </a:p>
        </p:txBody>
      </p:sp>
    </p:spTree>
    <p:extLst>
      <p:ext uri="{BB962C8B-B14F-4D97-AF65-F5344CB8AC3E}">
        <p14:creationId xmlns:p14="http://schemas.microsoft.com/office/powerpoint/2010/main" val="619783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smtClean="0"/>
              <a:t>Explain </a:t>
            </a:r>
            <a:r>
              <a:rPr lang="en-GB" altLang="en-US" dirty="0"/>
              <a:t>how day 5 will work: after reviews of day 4 and quiz, groups will get some preparation time (maximum 1 hour). Early break and then presentations until lunchtime. After lunch will focus on course review, evaluation and action planning.</a:t>
            </a:r>
          </a:p>
          <a:p>
            <a:pPr eaLnBrk="1" hangingPunct="1">
              <a:spcBef>
                <a:spcPct val="0"/>
              </a:spcBef>
            </a:pPr>
            <a:r>
              <a:rPr lang="en-GB" altLang="en-US" dirty="0"/>
              <a:t>NB: Ideally, try presentations on flipchart ONLY (to be agreed by trainers with participants). So participants need to work on their own notes in Workbook/electronically, but main medium on day 5 will not be </a:t>
            </a:r>
            <a:r>
              <a:rPr lang="en-GB" altLang="en-US" dirty="0" smtClean="0"/>
              <a:t>PowerPoint </a:t>
            </a:r>
            <a:r>
              <a:rPr lang="en-GB" altLang="en-US" dirty="0"/>
              <a:t>(this is to avoid long presentations where participants just copy and paste from previous presentations; also PowerPoint does not show learning as it’s not so </a:t>
            </a:r>
            <a:r>
              <a:rPr lang="en-GB" altLang="en-US" dirty="0" smtClean="0"/>
              <a:t>interactive).</a:t>
            </a:r>
            <a:endParaRPr lang="en-GB" altLang="en-US" dirty="0"/>
          </a:p>
          <a:p>
            <a:pPr eaLnBrk="1" hangingPunct="1">
              <a:spcBef>
                <a:spcPct val="0"/>
              </a:spcBef>
            </a:pPr>
            <a:r>
              <a:rPr lang="en-GB" altLang="en-US" dirty="0"/>
              <a:t>We need to see their learning. For participants this is a chance to elaborate on their EAFm plans and ‘test’ them out in supportive environment. </a:t>
            </a:r>
          </a:p>
          <a:p>
            <a:pPr eaLnBrk="1" hangingPunct="1">
              <a:spcBef>
                <a:spcPct val="0"/>
              </a:spcBef>
            </a:pPr>
            <a:r>
              <a:rPr lang="en-GB" altLang="en-US" dirty="0"/>
              <a:t>Trainers : see </a:t>
            </a:r>
            <a:r>
              <a:rPr lang="en-GB" altLang="en-US" dirty="0" smtClean="0"/>
              <a:t>Session </a:t>
            </a:r>
            <a:r>
              <a:rPr lang="en-GB" altLang="en-US" dirty="0"/>
              <a:t>P</a:t>
            </a:r>
            <a:r>
              <a:rPr lang="en-GB" altLang="en-US" dirty="0" smtClean="0"/>
              <a:t>lan </a:t>
            </a:r>
            <a:r>
              <a:rPr lang="en-GB" altLang="en-US" dirty="0"/>
              <a:t>for day 5 (session 18+19) for more details. Decide order of group presentations (trainer-only discussion). Tip: have a strong group to start and finish, and have weaker groups in the middle. </a:t>
            </a:r>
            <a:endParaRPr lang="en-GB" altLang="en-US" dirty="0" smtClean="0"/>
          </a:p>
          <a:p>
            <a:pPr eaLnBrk="1" hangingPunct="1">
              <a:spcBef>
                <a:spcPct val="0"/>
              </a:spcBef>
            </a:pPr>
            <a:r>
              <a:rPr lang="en-GB" altLang="en-US" dirty="0" smtClean="0"/>
              <a:t>Optional:</a:t>
            </a:r>
            <a:r>
              <a:rPr lang="en-GB" altLang="en-US" baseline="0" dirty="0" smtClean="0"/>
              <a:t> t</a:t>
            </a:r>
            <a:r>
              <a:rPr lang="en-GB" altLang="en-US" dirty="0" smtClean="0"/>
              <a:t>rainers </a:t>
            </a:r>
            <a:r>
              <a:rPr lang="en-GB" altLang="en-US" dirty="0"/>
              <a:t>to prepare one A4 handout presentation programme with FMU group titles, logos and sequence (this can be done by 1 trainer during the 1</a:t>
            </a:r>
            <a:r>
              <a:rPr lang="en-GB" altLang="en-US" baseline="30000" dirty="0"/>
              <a:t>st</a:t>
            </a:r>
            <a:r>
              <a:rPr lang="en-GB" altLang="en-US" dirty="0"/>
              <a:t> hour of prep time on day 5, you will not be able to plan sequence before then as you need to have in idea of what each group is presenting, and their level of quality).</a:t>
            </a:r>
          </a:p>
          <a:p>
            <a:pPr eaLnBrk="1" hangingPunct="1">
              <a:spcBef>
                <a:spcPct val="0"/>
              </a:spcBef>
            </a:pPr>
            <a:endParaRPr lang="en-US" altLang="en-US" dirty="0"/>
          </a:p>
        </p:txBody>
      </p:sp>
      <p:sp>
        <p:nvSpPr>
          <p:cNvPr id="4" name="Slide Number Placeholder 3"/>
          <p:cNvSpPr>
            <a:spLocks noGrp="1"/>
          </p:cNvSpPr>
          <p:nvPr>
            <p:ph type="sldNum" sz="quarter" idx="10"/>
          </p:nvPr>
        </p:nvSpPr>
        <p:spPr/>
        <p:txBody>
          <a:bodyPr/>
          <a:lstStyle/>
          <a:p>
            <a:pPr>
              <a:defRPr/>
            </a:pPr>
            <a:fld id="{7368729E-9089-4BA8-958D-64D06780C2CD}" type="slidenum">
              <a:rPr lang="en-US" altLang="en-US" smtClean="0"/>
              <a:pPr>
                <a:defRPr/>
              </a:pPr>
              <a:t>19</a:t>
            </a:fld>
            <a:endParaRPr lang="en-US" altLang="en-US" dirty="0"/>
          </a:p>
        </p:txBody>
      </p:sp>
    </p:spTree>
    <p:extLst>
      <p:ext uri="{BB962C8B-B14F-4D97-AF65-F5344CB8AC3E}">
        <p14:creationId xmlns:p14="http://schemas.microsoft.com/office/powerpoint/2010/main" val="3791182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latin typeface="Myriad Pro" panose="020B0503030403020204" pitchFamily="34" charset="0"/>
              </a:rPr>
              <a:t>This is NOT a test. Purpose is to assess where participants are and to see if the training course has managed to convey all the key EA</a:t>
            </a:r>
            <a:r>
              <a:rPr lang="en-GB" altLang="en-US" baseline="0" dirty="0">
                <a:latin typeface="Myriad Pro" panose="020B0503030403020204" pitchFamily="34" charset="0"/>
              </a:rPr>
              <a:t>Fm</a:t>
            </a:r>
            <a:r>
              <a:rPr lang="en-GB" altLang="en-US" dirty="0">
                <a:latin typeface="Myriad Pro" panose="020B0503030403020204" pitchFamily="34" charset="0"/>
              </a:rPr>
              <a:t> elements in an accessible way. Distribute quiz. Participants complete it in silence, individually (15-20 minutes).</a:t>
            </a:r>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20</a:t>
            </a:fld>
            <a:endParaRPr lang="en-GB" dirty="0"/>
          </a:p>
        </p:txBody>
      </p:sp>
    </p:spTree>
    <p:extLst>
      <p:ext uri="{BB962C8B-B14F-4D97-AF65-F5344CB8AC3E}">
        <p14:creationId xmlns:p14="http://schemas.microsoft.com/office/powerpoint/2010/main" val="4045556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dirty="0"/>
              <a:t>This step links one EAFm cycle to the next. Based on the results of the M&amp;E, the plan adapts to take into account how well the plan is tracking. So each cycle spins into the next cycle.  STRESS that the plan is usually in place for at least 10 years and is a living document and can be modified and improved as we learn by doing (adaptive management).</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43790C3-936A-4857-B8EA-8CC168CEEBB0}" type="slidenum">
              <a:rPr lang="en-US" altLang="en-US" smtClean="0">
                <a:latin typeface="Calibri" panose="020F0502020204030204" pitchFamily="34" charset="0"/>
              </a:rPr>
              <a:pPr/>
              <a:t>4</a:t>
            </a:fld>
            <a:endParaRPr lang="en-US" altLang="en-US" dirty="0">
              <a:latin typeface="Calibri" panose="020F0502020204030204" pitchFamily="34" charset="0"/>
            </a:endParaRPr>
          </a:p>
        </p:txBody>
      </p:sp>
    </p:spTree>
    <p:extLst>
      <p:ext uri="{BB962C8B-B14F-4D97-AF65-F5344CB8AC3E}">
        <p14:creationId xmlns:p14="http://schemas.microsoft.com/office/powerpoint/2010/main" val="1720202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Monitoring here needs to be differentiated from fisheries jargon MCS (monitoring, control, compliance). The monitoring of MCS to a limited form of monitoring for the purpose of enforcement and compliance of rules and regulations (covered under management actions in step 3.3 Planning). </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21ED8CA-E6E1-4212-90A8-8759B3C4A6BB}" type="slidenum">
              <a:rPr lang="en-US" altLang="en-US" smtClean="0">
                <a:latin typeface="Calibri" panose="020F0502020204030204" pitchFamily="34" charset="0"/>
              </a:rPr>
              <a:pPr/>
              <a:t>5</a:t>
            </a:fld>
            <a:endParaRPr lang="en-US" altLang="en-US" dirty="0">
              <a:latin typeface="Calibri" panose="020F0502020204030204" pitchFamily="34" charset="0"/>
            </a:endParaRPr>
          </a:p>
        </p:txBody>
      </p:sp>
    </p:spTree>
    <p:extLst>
      <p:ext uri="{BB962C8B-B14F-4D97-AF65-F5344CB8AC3E}">
        <p14:creationId xmlns:p14="http://schemas.microsoft.com/office/powerpoint/2010/main" val="1194983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dirty="0"/>
              <a:t>The first sub-step is 5.1 M&amp;E. Monitoring refers to the collection of data and because we have set up indicators that link to the plan’s objectives, the focus should be on these. At regular intervals, evaluate how well you are meeting the objectives by comparing the indicator against the </a:t>
            </a:r>
            <a:r>
              <a:rPr lang="en-AU" altLang="en-US" dirty="0" smtClean="0"/>
              <a:t>target</a:t>
            </a:r>
            <a:r>
              <a:rPr lang="en-AU" altLang="en-US" baseline="0" dirty="0" smtClean="0"/>
              <a:t> and original baseline</a:t>
            </a:r>
            <a:r>
              <a:rPr lang="en-AU" altLang="en-US" dirty="0" smtClean="0"/>
              <a:t>. </a:t>
            </a:r>
            <a:r>
              <a:rPr lang="en-AU" altLang="en-US" dirty="0"/>
              <a:t>In 5.2 we do regular reviews against the M&amp;E reports and adapt the plan </a:t>
            </a:r>
            <a:r>
              <a:rPr lang="en-AU" altLang="en-US" dirty="0" smtClean="0"/>
              <a:t>as </a:t>
            </a:r>
            <a:r>
              <a:rPr lang="en-AU" altLang="en-US" dirty="0"/>
              <a:t>required.</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D704B0-A4D4-456D-B4B4-2CE645E6D4AB}" type="slidenum">
              <a:rPr lang="en-US" altLang="en-US" smtClean="0">
                <a:latin typeface="Calibri" panose="020F0502020204030204" pitchFamily="34" charset="0"/>
              </a:rPr>
              <a:pPr/>
              <a:t>6</a:t>
            </a:fld>
            <a:endParaRPr lang="en-US" altLang="en-US" dirty="0">
              <a:latin typeface="Calibri" panose="020F0502020204030204" pitchFamily="34" charset="0"/>
            </a:endParaRPr>
          </a:p>
        </p:txBody>
      </p:sp>
    </p:spTree>
    <p:extLst>
      <p:ext uri="{BB962C8B-B14F-4D97-AF65-F5344CB8AC3E}">
        <p14:creationId xmlns:p14="http://schemas.microsoft.com/office/powerpoint/2010/main" val="2030427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914400"/>
            <a:r>
              <a:rPr lang="en-US" altLang="en-US" dirty="0"/>
              <a:t>Check we all agree definition of monitoring: to assess progress so as to inform day to day management and implementation.</a:t>
            </a:r>
          </a:p>
          <a:p>
            <a:pPr defTabSz="914400" eaLnBrk="1" hangingPunct="1">
              <a:spcBef>
                <a:spcPct val="0"/>
              </a:spcBef>
            </a:pPr>
            <a:endParaRPr lang="en-GB" altLang="en-US" dirty="0"/>
          </a:p>
          <a:p>
            <a:pPr defTabSz="914400" eaLnBrk="1" hangingPunct="1">
              <a:spcBef>
                <a:spcPct val="0"/>
              </a:spcBef>
            </a:pPr>
            <a:r>
              <a:rPr lang="en-GB" altLang="en-US" dirty="0"/>
              <a:t>Monitoring is the collecting of data for each indicator. Monitoring is an ongoing activity and the frequency of monitoring depends on the indicator.</a:t>
            </a: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D8B5DB0-40F6-467C-82E4-04483E6E6AE8}" type="slidenum">
              <a:rPr lang="en-US" altLang="en-US" smtClean="0">
                <a:latin typeface="Calibri" panose="020F0502020204030204" pitchFamily="34" charset="0"/>
              </a:rPr>
              <a:pPr/>
              <a:t>7</a:t>
            </a:fld>
            <a:endParaRPr lang="en-US" altLang="en-US" dirty="0">
              <a:latin typeface="Calibri" panose="020F0502020204030204" pitchFamily="34" charset="0"/>
            </a:endParaRPr>
          </a:p>
        </p:txBody>
      </p:sp>
    </p:spTree>
    <p:extLst>
      <p:ext uri="{BB962C8B-B14F-4D97-AF65-F5344CB8AC3E}">
        <p14:creationId xmlns:p14="http://schemas.microsoft.com/office/powerpoint/2010/main" val="2578409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Link to increased participation as EAFm Principle # 3. Explain how greater involvement of stakeholders in monitoring/ evaluating interventions (Step 5.1) can lead to greater ownership= motivation/ sustainability. Stakeholders can decide their own indicators (measures of ‘well being’  and ‘improved livelihoods’ are culturally and socially specific, they encompass more than purely economic unit of income).</a:t>
            </a:r>
          </a:p>
          <a:p>
            <a:pPr eaLnBrk="1" hangingPunct="1">
              <a:spcBef>
                <a:spcPct val="0"/>
              </a:spcBef>
            </a:pPr>
            <a:r>
              <a:rPr lang="en-US" altLang="en-US" dirty="0"/>
              <a:t>Challenge: who has selected indicators you are currently using? Could other stakeholders have been involved? What can you change as part of EAFm cycle- i.e. be more inclusive?</a:t>
            </a:r>
          </a:p>
          <a:p>
            <a:pPr eaLnBrk="1" hangingPunct="1">
              <a:spcBef>
                <a:spcPct val="0"/>
              </a:spcBef>
            </a:pPr>
            <a:r>
              <a:rPr lang="en-US" altLang="en-US" dirty="0"/>
              <a:t>Challenges: what do we mean by </a:t>
            </a:r>
            <a:r>
              <a:rPr lang="en-US" altLang="en-US" dirty="0" smtClean="0"/>
              <a:t>well-being</a:t>
            </a:r>
            <a:r>
              <a:rPr lang="en-US" altLang="en-US" dirty="0"/>
              <a:t>?</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6E8F95A-E7DE-46E4-8FEF-D34CF824D262}" type="slidenum">
              <a:rPr lang="en-US" altLang="en-US" smtClean="0">
                <a:latin typeface="Calibri" panose="020F0502020204030204" pitchFamily="34" charset="0"/>
              </a:rPr>
              <a:pPr/>
              <a:t>8</a:t>
            </a:fld>
            <a:endParaRPr lang="en-US" altLang="en-US" dirty="0">
              <a:latin typeface="Calibri" panose="020F0502020204030204" pitchFamily="34" charset="0"/>
            </a:endParaRPr>
          </a:p>
        </p:txBody>
      </p:sp>
    </p:spTree>
    <p:extLst>
      <p:ext uri="{BB962C8B-B14F-4D97-AF65-F5344CB8AC3E}">
        <p14:creationId xmlns:p14="http://schemas.microsoft.com/office/powerpoint/2010/main" val="1972043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a:t>The </a:t>
            </a:r>
            <a:r>
              <a:rPr lang="en-GB" altLang="en-US" dirty="0" smtClean="0"/>
              <a:t>targets/limits and baseline developed </a:t>
            </a:r>
            <a:r>
              <a:rPr lang="en-GB" altLang="en-US" dirty="0"/>
              <a:t>earlier provide </a:t>
            </a:r>
            <a:r>
              <a:rPr lang="en-GB" altLang="en-US" dirty="0" smtClean="0"/>
              <a:t>a standard </a:t>
            </a:r>
            <a:r>
              <a:rPr lang="en-GB" altLang="en-US" dirty="0"/>
              <a:t>against which we compare. </a:t>
            </a:r>
          </a:p>
          <a:p>
            <a:pPr eaLnBrk="1" hangingPunct="1">
              <a:spcBef>
                <a:spcPct val="0"/>
              </a:spcBef>
            </a:pPr>
            <a:endParaRPr lang="en-GB" altLang="en-US" dirty="0"/>
          </a:p>
          <a:p>
            <a:pPr eaLnBrk="1" hangingPunct="1">
              <a:spcBef>
                <a:spcPct val="0"/>
              </a:spcBef>
            </a:pPr>
            <a:r>
              <a:rPr lang="en-GB" altLang="en-US" dirty="0"/>
              <a:t>At the simplest level, because specific objectives and indicators have been chosen to cover the important ecological, social and economic issues, assessing each indicator against its </a:t>
            </a:r>
            <a:r>
              <a:rPr lang="en-GB" altLang="en-US" dirty="0" smtClean="0"/>
              <a:t>targets/limits</a:t>
            </a:r>
            <a:r>
              <a:rPr lang="en-GB" altLang="en-US" baseline="0" dirty="0" smtClean="0"/>
              <a:t> </a:t>
            </a:r>
            <a:r>
              <a:rPr lang="en-GB" altLang="en-US" dirty="0" smtClean="0"/>
              <a:t>provide </a:t>
            </a:r>
            <a:r>
              <a:rPr lang="en-GB" altLang="en-US" dirty="0"/>
              <a:t>a snapshot of how well management is performing.</a:t>
            </a:r>
          </a:p>
        </p:txBody>
      </p:sp>
      <p:sp>
        <p:nvSpPr>
          <p:cNvPr id="4" name="Slide Number Placeholder 3"/>
          <p:cNvSpPr>
            <a:spLocks noGrp="1"/>
          </p:cNvSpPr>
          <p:nvPr>
            <p:ph type="sldNum" sz="quarter" idx="10"/>
          </p:nvPr>
        </p:nvSpPr>
        <p:spPr/>
        <p:txBody>
          <a:bodyPr/>
          <a:lstStyle/>
          <a:p>
            <a:fld id="{69AB0435-A58D-4B6F-B848-F1922E60B89F}" type="slidenum">
              <a:rPr lang="en-GB" smtClean="0"/>
              <a:t>9</a:t>
            </a:fld>
            <a:endParaRPr lang="en-GB" dirty="0"/>
          </a:p>
        </p:txBody>
      </p:sp>
    </p:spTree>
    <p:extLst>
      <p:ext uri="{BB962C8B-B14F-4D97-AF65-F5344CB8AC3E}">
        <p14:creationId xmlns:p14="http://schemas.microsoft.com/office/powerpoint/2010/main" val="2500785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a:t>Do this for all indicators and analyse the overall performance of management actions. Cross-validate what the indicators are telling you with other evidence.</a:t>
            </a:r>
          </a:p>
          <a:p>
            <a:pPr eaLnBrk="1" hangingPunct="1">
              <a:spcBef>
                <a:spcPct val="0"/>
              </a:spcBef>
            </a:pPr>
            <a:endParaRPr lang="en-GB" altLang="en-US" dirty="0"/>
          </a:p>
          <a:p>
            <a:pPr eaLnBrk="1" hangingPunct="1">
              <a:spcBef>
                <a:spcPct val="0"/>
              </a:spcBef>
            </a:pPr>
            <a:r>
              <a:rPr lang="en-GB" altLang="en-US" dirty="0"/>
              <a:t>See </a:t>
            </a:r>
            <a:r>
              <a:rPr lang="en-GB" altLang="en-US" dirty="0" smtClean="0"/>
              <a:t>Participant</a:t>
            </a:r>
            <a:r>
              <a:rPr lang="en-GB" altLang="en-US" baseline="0" dirty="0" smtClean="0"/>
              <a:t> Handbook </a:t>
            </a:r>
            <a:r>
              <a:rPr lang="en-GB" altLang="en-US" dirty="0" smtClean="0"/>
              <a:t>Module 17. </a:t>
            </a:r>
            <a:r>
              <a:rPr lang="en-GB" altLang="en-US" dirty="0"/>
              <a:t>Refer participants to their Workbooks for the performance review template.</a:t>
            </a:r>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10</a:t>
            </a:fld>
            <a:endParaRPr lang="en-GB" dirty="0"/>
          </a:p>
        </p:txBody>
      </p:sp>
    </p:spTree>
    <p:extLst>
      <p:ext uri="{BB962C8B-B14F-4D97-AF65-F5344CB8AC3E}">
        <p14:creationId xmlns:p14="http://schemas.microsoft.com/office/powerpoint/2010/main" val="1322211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i="1" dirty="0"/>
              <a:t>Get participants to discuss in pairs/ at their tables: who are the different users of the M&amp;E information, what types of info they each need, and how will the access it?.</a:t>
            </a:r>
          </a:p>
          <a:p>
            <a:pPr eaLnBrk="1" hangingPunct="1">
              <a:spcBef>
                <a:spcPct val="0"/>
              </a:spcBef>
            </a:pPr>
            <a:r>
              <a:rPr lang="en-US" altLang="en-US" dirty="0"/>
              <a:t>Refer to implementation work plan developed in Step 4.1. This must outline responsibilities and timeframe for M&amp;E. The Communication strategy also developed in Step 4.1 outlines how to communicate the EAFM plan, which includes feedback and communicating results to stakeholders. So these 2 documents need to be aligned.</a:t>
            </a:r>
          </a:p>
          <a:p>
            <a:pPr eaLnBrk="1" hangingPunct="1">
              <a:spcBef>
                <a:spcPct val="0"/>
              </a:spcBef>
            </a:pPr>
            <a:r>
              <a:rPr lang="en-US" altLang="en-US" dirty="0"/>
              <a:t>See module </a:t>
            </a:r>
            <a:r>
              <a:rPr lang="en-US" altLang="en-US" dirty="0" smtClean="0"/>
              <a:t>17 communicating </a:t>
            </a:r>
            <a:r>
              <a:rPr lang="en-US" altLang="en-US" dirty="0"/>
              <a:t>and reporting for examples of: which stakeholders need what type of info and how frequently.</a:t>
            </a:r>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11</a:t>
            </a:fld>
            <a:endParaRPr lang="en-GB" dirty="0"/>
          </a:p>
        </p:txBody>
      </p:sp>
    </p:spTree>
    <p:extLst>
      <p:ext uri="{BB962C8B-B14F-4D97-AF65-F5344CB8AC3E}">
        <p14:creationId xmlns:p14="http://schemas.microsoft.com/office/powerpoint/2010/main" val="2717401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A64942CA-A481-4726-8904-AA0C8FE001C5}" type="slidenum">
              <a:rPr lang="en-GB" smtClean="0"/>
              <a:pPr/>
              <a:t>‹#›</a:t>
            </a:fld>
            <a:endParaRPr lang="en-GB" dirty="0"/>
          </a:p>
        </p:txBody>
      </p:sp>
    </p:spTree>
    <p:extLst>
      <p:ext uri="{BB962C8B-B14F-4D97-AF65-F5344CB8AC3E}">
        <p14:creationId xmlns:p14="http://schemas.microsoft.com/office/powerpoint/2010/main" val="1162813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A64942CA-A481-4726-8904-AA0C8FE001C5}" type="slidenum">
              <a:rPr lang="en-GB" smtClean="0"/>
              <a:pPr/>
              <a:t>‹#›</a:t>
            </a:fld>
            <a:endParaRPr lang="en-GB" dirty="0"/>
          </a:p>
        </p:txBody>
      </p:sp>
    </p:spTree>
    <p:extLst>
      <p:ext uri="{BB962C8B-B14F-4D97-AF65-F5344CB8AC3E}">
        <p14:creationId xmlns:p14="http://schemas.microsoft.com/office/powerpoint/2010/main" val="3107453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A64942CA-A481-4726-8904-AA0C8FE001C5}" type="slidenum">
              <a:rPr lang="en-GB" smtClean="0"/>
              <a:pPr/>
              <a:t>‹#›</a:t>
            </a:fld>
            <a:endParaRPr lang="en-GB" dirty="0"/>
          </a:p>
        </p:txBody>
      </p:sp>
    </p:spTree>
    <p:extLst>
      <p:ext uri="{BB962C8B-B14F-4D97-AF65-F5344CB8AC3E}">
        <p14:creationId xmlns:p14="http://schemas.microsoft.com/office/powerpoint/2010/main" val="3139689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2157275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645061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953890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2370382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34987992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2058368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19153727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2146103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707541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2860878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3924227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GB"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GB" dirty="0"/>
          </a:p>
        </p:txBody>
      </p:sp>
      <p:sp>
        <p:nvSpPr>
          <p:cNvPr id="9" name="Slide Number Placeholder 8"/>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2793889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367052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3929102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2880593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987244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488551"/>
            <a:ext cx="7886700" cy="75347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2331719"/>
            <a:ext cx="7886700" cy="384524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grpSp>
        <p:nvGrpSpPr>
          <p:cNvPr id="8" name="Group 7"/>
          <p:cNvGrpSpPr/>
          <p:nvPr userDrawn="1"/>
        </p:nvGrpSpPr>
        <p:grpSpPr>
          <a:xfrm>
            <a:off x="0" y="6400150"/>
            <a:ext cx="9144000" cy="487298"/>
            <a:chOff x="-1" y="5279491"/>
            <a:chExt cx="12285134" cy="487298"/>
          </a:xfrm>
        </p:grpSpPr>
        <p:sp>
          <p:nvSpPr>
            <p:cNvPr id="9" name="Pentagon 8"/>
            <p:cNvSpPr/>
            <p:nvPr userDrawn="1"/>
          </p:nvSpPr>
          <p:spPr>
            <a:xfrm>
              <a:off x="-1" y="5279491"/>
              <a:ext cx="9398724" cy="440267"/>
            </a:xfrm>
            <a:prstGeom prst="homePlate">
              <a:avLst/>
            </a:prstGeom>
            <a:solidFill>
              <a:srgbClr val="FFC0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grpSp>
          <p:nvGrpSpPr>
            <p:cNvPr id="10" name="Group 5"/>
            <p:cNvGrpSpPr>
              <a:grpSpLocks/>
            </p:cNvGrpSpPr>
            <p:nvPr userDrawn="1"/>
          </p:nvGrpSpPr>
          <p:grpSpPr bwMode="auto">
            <a:xfrm>
              <a:off x="51903" y="5314351"/>
              <a:ext cx="12233230" cy="452438"/>
              <a:chOff x="92851" y="6441528"/>
              <a:chExt cx="12233539" cy="451240"/>
            </a:xfrm>
          </p:grpSpPr>
          <p:sp>
            <p:nvSpPr>
              <p:cNvPr id="11" name="Rectangle 10"/>
              <p:cNvSpPr/>
              <p:nvPr/>
            </p:nvSpPr>
            <p:spPr>
              <a:xfrm>
                <a:off x="92851" y="6441528"/>
                <a:ext cx="12233539" cy="451240"/>
              </a:xfrm>
              <a:prstGeom prst="rect">
                <a:avLst/>
              </a:prstGeom>
              <a:solidFill>
                <a:srgbClr val="FFD01B">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srgbClr val="16D934"/>
                  </a:solidFill>
                  <a:latin typeface="Myriad Pro" pitchFamily="34" charset="0"/>
                </a:endParaRPr>
              </a:p>
            </p:txBody>
          </p:sp>
          <p:sp>
            <p:nvSpPr>
              <p:cNvPr id="12" name="Subtitle 2"/>
              <p:cNvSpPr txBox="1">
                <a:spLocks/>
              </p:cNvSpPr>
              <p:nvPr/>
            </p:nvSpPr>
            <p:spPr bwMode="auto">
              <a:xfrm>
                <a:off x="92851" y="6455861"/>
                <a:ext cx="9025009" cy="37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altLang="en-US" sz="1600" b="1" dirty="0">
                    <a:latin typeface="+mn-lt"/>
                  </a:rPr>
                  <a:t>17. STEP 5. MONITOR,</a:t>
                </a:r>
                <a:r>
                  <a:rPr lang="en-US" altLang="en-US" sz="1600" b="1" baseline="0" dirty="0">
                    <a:latin typeface="+mn-lt"/>
                  </a:rPr>
                  <a:t> EVALUATE AND ADAPT</a:t>
                </a:r>
                <a:endParaRPr lang="en-US" altLang="en-US" sz="1600" b="1" dirty="0">
                  <a:latin typeface="+mn-lt"/>
                </a:endParaRPr>
              </a:p>
              <a:p>
                <a:pPr algn="l" eaLnBrk="1" hangingPunct="1">
                  <a:spcBef>
                    <a:spcPct val="20000"/>
                  </a:spcBef>
                  <a:buFont typeface="Arial" panose="020B0604020202020204" pitchFamily="34" charset="0"/>
                  <a:buNone/>
                </a:pPr>
                <a:endParaRPr lang="en-US" altLang="en-US" sz="1600" b="1" dirty="0">
                  <a:latin typeface="+mn-lt"/>
                </a:endParaRPr>
              </a:p>
            </p:txBody>
          </p:sp>
        </p:grpSp>
      </p:grpSp>
      <p:sp>
        <p:nvSpPr>
          <p:cNvPr id="13" name="Slide Number Placeholder 12"/>
          <p:cNvSpPr>
            <a:spLocks noGrp="1"/>
          </p:cNvSpPr>
          <p:nvPr>
            <p:ph type="sldNum" sz="quarter" idx="4"/>
          </p:nvPr>
        </p:nvSpPr>
        <p:spPr>
          <a:xfrm>
            <a:off x="8121131" y="6449218"/>
            <a:ext cx="862799" cy="365125"/>
          </a:xfrm>
          <a:prstGeom prst="rect">
            <a:avLst/>
          </a:prstGeom>
        </p:spPr>
        <p:txBody>
          <a:bodyPr vert="horz" lIns="91440" tIns="45720" rIns="91440" bIns="45720" rtlCol="0" anchor="ctr"/>
          <a:lstStyle>
            <a:lvl1pPr algn="r">
              <a:defRPr sz="1600" b="1">
                <a:solidFill>
                  <a:schemeClr val="tx1"/>
                </a:solidFill>
              </a:defRPr>
            </a:lvl1pPr>
          </a:lstStyle>
          <a:p>
            <a:fld id="{A9B52746-7CA1-4DD1-9652-F7B4FA79034F}" type="slidenum">
              <a:rPr lang="en-GB" smtClean="0"/>
              <a:pPr/>
              <a:t>‹#›</a:t>
            </a:fld>
            <a:endParaRPr lang="en-GB" dirty="0"/>
          </a:p>
        </p:txBody>
      </p:sp>
      <p:pic>
        <p:nvPicPr>
          <p:cNvPr id="14" name="Picture 13"/>
          <p:cNvPicPr>
            <a:picLocks noChangeAspect="1"/>
          </p:cNvPicPr>
          <p:nvPr userDrawn="1"/>
        </p:nvPicPr>
        <p:blipFill rotWithShape="1">
          <a:blip r:embed="rId21">
            <a:extLst>
              <a:ext uri="{28A0092B-C50C-407E-A947-70E740481C1C}">
                <a14:useLocalDpi xmlns:a14="http://schemas.microsoft.com/office/drawing/2010/main" val="0"/>
              </a:ext>
            </a:extLst>
          </a:blip>
          <a:srcRect l="1650" t="4295" r="679" b="10365"/>
          <a:stretch/>
        </p:blipFill>
        <p:spPr>
          <a:xfrm>
            <a:off x="0" y="-37280"/>
            <a:ext cx="9144000" cy="1386020"/>
          </a:xfrm>
          <a:prstGeom prst="rect">
            <a:avLst/>
          </a:prstGeom>
        </p:spPr>
      </p:pic>
    </p:spTree>
    <p:extLst>
      <p:ext uri="{BB962C8B-B14F-4D97-AF65-F5344CB8AC3E}">
        <p14:creationId xmlns:p14="http://schemas.microsoft.com/office/powerpoint/2010/main" val="203804576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1" r:id="rId12"/>
    <p:sldLayoutId id="2147483672" r:id="rId13"/>
    <p:sldLayoutId id="2147483673" r:id="rId14"/>
    <p:sldLayoutId id="2147483674" r:id="rId15"/>
    <p:sldLayoutId id="2147483675" r:id="rId16"/>
    <p:sldLayoutId id="2147483676" r:id="rId17"/>
    <p:sldLayoutId id="2147483677" r:id="rId18"/>
    <p:sldLayoutId id="2147483679" r:id="rId19"/>
  </p:sldLayoutIdLst>
  <p:hf hdr="0" ftr="0" dt="0"/>
  <p:txStyles>
    <p:titleStyle>
      <a:lvl1pPr algn="l" defTabSz="914400" rtl="0" eaLnBrk="1" latinLnBrk="0" hangingPunct="1">
        <a:lnSpc>
          <a:spcPct val="90000"/>
        </a:lnSpc>
        <a:spcBef>
          <a:spcPct val="0"/>
        </a:spcBef>
        <a:buNone/>
        <a:defRPr sz="3600" b="1" kern="1200">
          <a:solidFill>
            <a:schemeClr val="accent1">
              <a:lumMod val="7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2244EDDE-A91D-4F4F-8AC8-19298CCDCDF4}" type="slidenum">
              <a:rPr lang="en-GB" smtClean="0"/>
              <a:pPr/>
              <a:t>1</a:t>
            </a:fld>
            <a:endParaRPr lang="en-GB" dirty="0"/>
          </a:p>
        </p:txBody>
      </p:sp>
      <p:grpSp>
        <p:nvGrpSpPr>
          <p:cNvPr id="10" name="Group 9"/>
          <p:cNvGrpSpPr/>
          <p:nvPr/>
        </p:nvGrpSpPr>
        <p:grpSpPr>
          <a:xfrm>
            <a:off x="0" y="3322347"/>
            <a:ext cx="9167508" cy="3583137"/>
            <a:chOff x="0" y="3322347"/>
            <a:chExt cx="9167508" cy="3583137"/>
          </a:xfrm>
        </p:grpSpPr>
        <p:sp>
          <p:nvSpPr>
            <p:cNvPr id="11" name="Rectangle 10"/>
            <p:cNvSpPr/>
            <p:nvPr/>
          </p:nvSpPr>
          <p:spPr>
            <a:xfrm>
              <a:off x="0" y="3322347"/>
              <a:ext cx="9167508" cy="3583137"/>
            </a:xfrm>
            <a:prstGeom prst="rect">
              <a:avLst/>
            </a:prstGeom>
            <a:gradFill flip="none" rotWithShape="1">
              <a:gsLst>
                <a:gs pos="0">
                  <a:schemeClr val="accent4">
                    <a:lumMod val="0"/>
                    <a:lumOff val="100000"/>
                  </a:schemeClr>
                </a:gs>
                <a:gs pos="20000">
                  <a:schemeClr val="accent4">
                    <a:lumMod val="0"/>
                    <a:lumOff val="100000"/>
                  </a:schemeClr>
                </a:gs>
                <a:gs pos="100000">
                  <a:schemeClr val="accent4">
                    <a:lumMod val="10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endParaRPr lang="en-GB" dirty="0"/>
            </a:p>
          </p:txBody>
        </p:sp>
        <p:sp>
          <p:nvSpPr>
            <p:cNvPr id="12" name="Title 1"/>
            <p:cNvSpPr txBox="1">
              <a:spLocks/>
            </p:cNvSpPr>
            <p:nvPr/>
          </p:nvSpPr>
          <p:spPr bwMode="auto">
            <a:xfrm>
              <a:off x="178292" y="5753091"/>
              <a:ext cx="5779596" cy="884102"/>
            </a:xfrm>
            <a:prstGeom prst="rect">
              <a:avLst/>
            </a:prstGeom>
            <a:solidFill>
              <a:schemeClr val="accent4">
                <a:lumMod val="75000"/>
              </a:schemeClr>
            </a:solidFill>
            <a:ln>
              <a:noFill/>
            </a:ln>
          </p:spPr>
          <p:txBody>
            <a:bodyPr anchor="ctr" anchorCtr="1"/>
            <a:lstStyle>
              <a:lvl1pPr algn="ctr" eaLnBrk="1" hangingPunct="1">
                <a:defRPr sz="4000" b="1">
                  <a:solidFill>
                    <a:schemeClr val="bg1"/>
                  </a:solidFill>
                  <a:latin typeface="Myriad Pro" pitchFamily="34" charset="0"/>
                </a:defRPr>
              </a:lvl1pPr>
              <a:lvl2pPr algn="ctr">
                <a:defRPr sz="4400">
                  <a:latin typeface="Calibri" pitchFamily="34" charset="0"/>
                </a:defRPr>
              </a:lvl2pPr>
              <a:lvl3pPr algn="ctr">
                <a:defRPr sz="4400">
                  <a:latin typeface="Calibri" pitchFamily="34" charset="0"/>
                </a:defRPr>
              </a:lvl3pPr>
              <a:lvl4pPr algn="ctr">
                <a:defRPr sz="4400">
                  <a:latin typeface="Calibri" pitchFamily="34" charset="0"/>
                </a:defRPr>
              </a:lvl4pPr>
              <a:lvl5pPr algn="ctr">
                <a:defRPr sz="4400">
                  <a:latin typeface="Calibri" pitchFamily="34" charset="0"/>
                </a:defRPr>
              </a:lvl5pPr>
              <a:lvl6pPr marL="457200" algn="ctr" defTabSz="457200" fontAlgn="base">
                <a:spcBef>
                  <a:spcPct val="0"/>
                </a:spcBef>
                <a:spcAft>
                  <a:spcPct val="0"/>
                </a:spcAft>
                <a:defRPr sz="4400">
                  <a:latin typeface="Calibri" pitchFamily="34" charset="0"/>
                </a:defRPr>
              </a:lvl6pPr>
              <a:lvl7pPr marL="914400" algn="ctr" defTabSz="457200" fontAlgn="base">
                <a:spcBef>
                  <a:spcPct val="0"/>
                </a:spcBef>
                <a:spcAft>
                  <a:spcPct val="0"/>
                </a:spcAft>
                <a:defRPr sz="4400">
                  <a:latin typeface="Calibri" pitchFamily="34" charset="0"/>
                </a:defRPr>
              </a:lvl7pPr>
              <a:lvl8pPr marL="1371600" algn="ctr" defTabSz="457200" fontAlgn="base">
                <a:spcBef>
                  <a:spcPct val="0"/>
                </a:spcBef>
                <a:spcAft>
                  <a:spcPct val="0"/>
                </a:spcAft>
                <a:defRPr sz="4400">
                  <a:latin typeface="Calibri" pitchFamily="34" charset="0"/>
                </a:defRPr>
              </a:lvl8pPr>
              <a:lvl9pPr marL="1828800" algn="ctr" defTabSz="457200" fontAlgn="base">
                <a:spcBef>
                  <a:spcPct val="0"/>
                </a:spcBef>
                <a:spcAft>
                  <a:spcPct val="0"/>
                </a:spcAft>
                <a:defRPr sz="4400">
                  <a:latin typeface="Calibri" pitchFamily="34" charset="0"/>
                </a:defRPr>
              </a:lvl9pPr>
            </a:lstStyle>
            <a:p>
              <a:pPr algn="l"/>
              <a:r>
                <a:rPr lang="en-US" altLang="en-US" sz="2400" dirty="0">
                  <a:latin typeface="+mn-lt"/>
                </a:rPr>
                <a:t>Essential EAFm training</a:t>
              </a:r>
            </a:p>
            <a:p>
              <a:pPr algn="l"/>
              <a:r>
                <a:rPr lang="en-US" altLang="en-US" sz="2400" dirty="0" smtClean="0">
                  <a:latin typeface="+mn-lt"/>
                </a:rPr>
                <a:t>Date |Place </a:t>
              </a:r>
              <a:endParaRPr lang="en-US" altLang="en-US" sz="2400" dirty="0">
                <a:latin typeface="+mn-lt"/>
              </a:endParaRPr>
            </a:p>
          </p:txBody>
        </p:sp>
      </p:grpSp>
      <p:sp>
        <p:nvSpPr>
          <p:cNvPr id="4100" name="Title 1"/>
          <p:cNvSpPr>
            <a:spLocks noGrp="1"/>
          </p:cNvSpPr>
          <p:nvPr>
            <p:ph type="ctrTitle" idx="4294967295"/>
          </p:nvPr>
        </p:nvSpPr>
        <p:spPr bwMode="auto">
          <a:xfrm>
            <a:off x="178292" y="3683329"/>
            <a:ext cx="5779596" cy="1708781"/>
          </a:xfrm>
          <a:prstGeom prst="rect">
            <a:avLst/>
          </a:prstGeom>
          <a:solidFill>
            <a:schemeClr val="accent4">
              <a:lumMod val="75000"/>
            </a:schemeClr>
          </a:solidFill>
          <a:ln>
            <a:noFill/>
          </a:ln>
        </p:spPr>
        <p:txBody>
          <a:bodyPr anchor="ctr" anchorCtr="1">
            <a:noAutofit/>
          </a:bodyPr>
          <a:lstStyle/>
          <a:p>
            <a:r>
              <a:rPr lang="en-US" altLang="en-US" sz="3200" dirty="0">
                <a:solidFill>
                  <a:schemeClr val="bg1"/>
                </a:solidFill>
                <a:latin typeface="Myriad Pro" pitchFamily="34" charset="0"/>
                <a:ea typeface="+mn-ea"/>
                <a:cs typeface="Arial" panose="020B0604020202020204" pitchFamily="34" charset="0"/>
              </a:rPr>
              <a:t/>
            </a:r>
            <a:br>
              <a:rPr lang="en-US" altLang="en-US" sz="3200" dirty="0">
                <a:solidFill>
                  <a:schemeClr val="bg1"/>
                </a:solidFill>
                <a:latin typeface="Myriad Pro" pitchFamily="34" charset="0"/>
                <a:ea typeface="+mn-ea"/>
                <a:cs typeface="Arial" panose="020B0604020202020204" pitchFamily="34" charset="0"/>
              </a:rPr>
            </a:br>
            <a:r>
              <a:rPr lang="en-US" altLang="en-US" sz="3200" dirty="0">
                <a:solidFill>
                  <a:schemeClr val="bg1"/>
                </a:solidFill>
                <a:ea typeface="+mn-ea"/>
                <a:cs typeface="Arial" panose="020B0604020202020204" pitchFamily="34" charset="0"/>
              </a:rPr>
              <a:t>Session 17</a:t>
            </a:r>
            <a:br>
              <a:rPr lang="en-US" altLang="en-US" sz="3200" dirty="0">
                <a:solidFill>
                  <a:schemeClr val="bg1"/>
                </a:solidFill>
                <a:ea typeface="+mn-ea"/>
                <a:cs typeface="Arial" panose="020B0604020202020204" pitchFamily="34" charset="0"/>
              </a:rPr>
            </a:br>
            <a:r>
              <a:rPr lang="en-US" altLang="en-US" sz="3200" dirty="0">
                <a:solidFill>
                  <a:srgbClr val="FFFF00"/>
                </a:solidFill>
                <a:ea typeface="+mn-ea"/>
                <a:cs typeface="Arial" panose="020B0604020202020204" pitchFamily="34" charset="0"/>
              </a:rPr>
              <a:t>Steps 5.1 &amp; 5.2</a:t>
            </a:r>
            <a:r>
              <a:rPr lang="en-US" altLang="en-US" sz="3200" dirty="0">
                <a:solidFill>
                  <a:schemeClr val="bg1"/>
                </a:solidFill>
                <a:ea typeface="+mn-ea"/>
                <a:cs typeface="Arial" panose="020B0604020202020204" pitchFamily="34" charset="0"/>
              </a:rPr>
              <a:t/>
            </a:r>
            <a:br>
              <a:rPr lang="en-US" altLang="en-US" sz="3200" dirty="0">
                <a:solidFill>
                  <a:schemeClr val="bg1"/>
                </a:solidFill>
                <a:ea typeface="+mn-ea"/>
                <a:cs typeface="Arial" panose="020B0604020202020204" pitchFamily="34" charset="0"/>
              </a:rPr>
            </a:br>
            <a:r>
              <a:rPr lang="en-US" altLang="en-US" sz="3200" dirty="0">
                <a:solidFill>
                  <a:schemeClr val="bg1"/>
                </a:solidFill>
                <a:ea typeface="+mn-ea"/>
                <a:cs typeface="Arial" panose="020B0604020202020204" pitchFamily="34" charset="0"/>
              </a:rPr>
              <a:t>Monitor, Evaluate and Adapt</a:t>
            </a:r>
            <a:br>
              <a:rPr lang="en-US" altLang="en-US" sz="3200" dirty="0">
                <a:solidFill>
                  <a:schemeClr val="bg1"/>
                </a:solidFill>
                <a:ea typeface="+mn-ea"/>
                <a:cs typeface="Arial" panose="020B0604020202020204" pitchFamily="34" charset="0"/>
              </a:rPr>
            </a:br>
            <a:endParaRPr lang="en-US" altLang="en-US" sz="3200" dirty="0">
              <a:solidFill>
                <a:schemeClr val="bg1"/>
              </a:solidFill>
              <a:ea typeface="+mn-ea"/>
              <a:cs typeface="Arial" panose="020B0604020202020204" pitchFamily="34" charset="0"/>
            </a:endParaRPr>
          </a:p>
        </p:txBody>
      </p:sp>
      <p:pic>
        <p:nvPicPr>
          <p:cNvPr id="16" name="Content Placeholder 2"/>
          <p:cNvPicPr>
            <a:picLocks noChangeAspect="1"/>
          </p:cNvPicPr>
          <p:nvPr/>
        </p:nvPicPr>
        <p:blipFill rotWithShape="1">
          <a:blip r:embed="rId2" cstate="print">
            <a:extLst>
              <a:ext uri="{28A0092B-C50C-407E-A947-70E740481C1C}">
                <a14:useLocalDpi xmlns:a14="http://schemas.microsoft.com/office/drawing/2010/main" val="0"/>
              </a:ext>
            </a:extLst>
          </a:blip>
          <a:srcRect l="-397" t="33136" r="397" b="13479"/>
          <a:stretch/>
        </p:blipFill>
        <p:spPr>
          <a:xfrm>
            <a:off x="-36418" y="-101394"/>
            <a:ext cx="9180418" cy="3460755"/>
          </a:xfrm>
          <a:prstGeom prst="rect">
            <a:avLst/>
          </a:prstGeom>
        </p:spPr>
      </p:pic>
    </p:spTree>
    <p:extLst>
      <p:ext uri="{BB962C8B-B14F-4D97-AF65-F5344CB8AC3E}">
        <p14:creationId xmlns:p14="http://schemas.microsoft.com/office/powerpoint/2010/main" val="4249466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dirty="0"/>
              <a:t>Evaluate Performance contd.</a:t>
            </a:r>
            <a:endParaRPr lang="en-GB" dirty="0"/>
          </a:p>
        </p:txBody>
      </p:sp>
      <p:sp>
        <p:nvSpPr>
          <p:cNvPr id="6" name="Content Placeholder 2"/>
          <p:cNvSpPr>
            <a:spLocks noGrp="1"/>
          </p:cNvSpPr>
          <p:nvPr>
            <p:ph idx="1"/>
          </p:nvPr>
        </p:nvSpPr>
        <p:spPr>
          <a:xfrm>
            <a:off x="628650" y="2773395"/>
            <a:ext cx="7886700" cy="3845243"/>
          </a:xfrm>
        </p:spPr>
        <p:txBody>
          <a:bodyPr/>
          <a:lstStyle/>
          <a:p>
            <a:r>
              <a:rPr lang="en-US" dirty="0"/>
              <a:t>Evaluate all indicators</a:t>
            </a:r>
          </a:p>
          <a:p>
            <a:r>
              <a:rPr lang="en-US" dirty="0"/>
              <a:t>Collate, analyze and describe the overall performance of management actions </a:t>
            </a:r>
          </a:p>
          <a:p>
            <a:r>
              <a:rPr lang="en-US" dirty="0"/>
              <a:t>Assess other sources of information that verify (confirm or refute) the indicator evaluation</a:t>
            </a:r>
          </a:p>
          <a:p>
            <a:r>
              <a:rPr lang="en-US" dirty="0"/>
              <a:t>e.g. cross-check with stakeholder observations</a:t>
            </a:r>
          </a:p>
          <a:p>
            <a:endParaRPr lang="en-US" dirty="0"/>
          </a:p>
          <a:p>
            <a:endParaRPr lang="en-US"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10</a:t>
            </a:fld>
            <a:endParaRPr lang="en-GB" dirty="0"/>
          </a:p>
        </p:txBody>
      </p:sp>
    </p:spTree>
    <p:extLst>
      <p:ext uri="{BB962C8B-B14F-4D97-AF65-F5344CB8AC3E}">
        <p14:creationId xmlns:p14="http://schemas.microsoft.com/office/powerpoint/2010/main" val="2128175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dirty="0"/>
              <a:t>Communicating and Reporting</a:t>
            </a:r>
            <a:endParaRPr lang="en-GB" dirty="0"/>
          </a:p>
        </p:txBody>
      </p:sp>
      <p:sp>
        <p:nvSpPr>
          <p:cNvPr id="6" name="Content Placeholder 2"/>
          <p:cNvSpPr>
            <a:spLocks noGrp="1"/>
          </p:cNvSpPr>
          <p:nvPr>
            <p:ph idx="1"/>
          </p:nvPr>
        </p:nvSpPr>
        <p:spPr>
          <a:xfrm>
            <a:off x="628650" y="2883407"/>
            <a:ext cx="7886700" cy="3845243"/>
          </a:xfrm>
        </p:spPr>
        <p:txBody>
          <a:bodyPr/>
          <a:lstStyle/>
          <a:p>
            <a:r>
              <a:rPr lang="en-GB" dirty="0"/>
              <a:t>The evaluation needs to be communicated</a:t>
            </a:r>
          </a:p>
          <a:p>
            <a:r>
              <a:rPr lang="en-GB" dirty="0"/>
              <a:t>Different users will require different reporting styles</a:t>
            </a:r>
          </a:p>
          <a:p>
            <a:pPr lvl="1"/>
            <a:r>
              <a:rPr lang="en-GB" dirty="0"/>
              <a:t>Brief and hard-hitting for policy makers</a:t>
            </a:r>
          </a:p>
          <a:p>
            <a:pPr lvl="1"/>
            <a:r>
              <a:rPr lang="en-GB" dirty="0"/>
              <a:t>Simple and easy to understand for community stakeholders</a:t>
            </a:r>
          </a:p>
        </p:txBody>
      </p:sp>
      <p:sp>
        <p:nvSpPr>
          <p:cNvPr id="4" name="Slide Number Placeholder 3"/>
          <p:cNvSpPr>
            <a:spLocks noGrp="1"/>
          </p:cNvSpPr>
          <p:nvPr>
            <p:ph type="sldNum" sz="quarter" idx="12"/>
          </p:nvPr>
        </p:nvSpPr>
        <p:spPr/>
        <p:txBody>
          <a:bodyPr/>
          <a:lstStyle/>
          <a:p>
            <a:fld id="{9C9FB744-6D96-42AD-8134-B53D5656793E}" type="slidenum">
              <a:rPr lang="en-GB" smtClean="0"/>
              <a:pPr/>
              <a:t>11</a:t>
            </a:fld>
            <a:endParaRPr lang="en-GB" dirty="0"/>
          </a:p>
        </p:txBody>
      </p:sp>
    </p:spTree>
    <p:extLst>
      <p:ext uri="{BB962C8B-B14F-4D97-AF65-F5344CB8AC3E}">
        <p14:creationId xmlns:p14="http://schemas.microsoft.com/office/powerpoint/2010/main" val="613969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51305" y="1732637"/>
            <a:ext cx="8703541" cy="579213"/>
          </a:xfrm>
        </p:spPr>
        <p:txBody>
          <a:bodyPr>
            <a:normAutofit fontScale="90000"/>
          </a:bodyPr>
          <a:lstStyle/>
          <a:p>
            <a:r>
              <a:rPr lang="en-US" altLang="en-US" sz="4400" dirty="0"/>
              <a:t>Example of a simple reporting system: </a:t>
            </a:r>
            <a:r>
              <a:rPr lang="en-US" altLang="en-US" sz="4800" dirty="0">
                <a:solidFill>
                  <a:srgbClr val="2E75B6"/>
                </a:solidFill>
              </a:rPr>
              <a:t>Traffic Lights</a:t>
            </a:r>
            <a:endParaRPr lang="en-GB" dirty="0"/>
          </a:p>
        </p:txBody>
      </p:sp>
      <p:pic>
        <p:nvPicPr>
          <p:cNvPr id="6" name="Content Placeholder 5" descr="TN00704_"/>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181692" y="3050037"/>
            <a:ext cx="2184413" cy="2976861"/>
          </a:xfrm>
        </p:spPr>
      </p:pic>
      <p:sp>
        <p:nvSpPr>
          <p:cNvPr id="4" name="Slide Number Placeholder 3"/>
          <p:cNvSpPr>
            <a:spLocks noGrp="1"/>
          </p:cNvSpPr>
          <p:nvPr>
            <p:ph type="sldNum" sz="quarter" idx="12"/>
          </p:nvPr>
        </p:nvSpPr>
        <p:spPr/>
        <p:txBody>
          <a:bodyPr/>
          <a:lstStyle/>
          <a:p>
            <a:fld id="{9C9FB744-6D96-42AD-8134-B53D5656793E}" type="slidenum">
              <a:rPr lang="en-GB" smtClean="0"/>
              <a:pPr/>
              <a:t>12</a:t>
            </a:fld>
            <a:endParaRPr lang="en-GB" dirty="0"/>
          </a:p>
        </p:txBody>
      </p:sp>
      <p:sp>
        <p:nvSpPr>
          <p:cNvPr id="7" name="Text Box 8"/>
          <p:cNvSpPr txBox="1">
            <a:spLocks noChangeArrowheads="1"/>
          </p:cNvSpPr>
          <p:nvPr/>
        </p:nvSpPr>
        <p:spPr bwMode="auto">
          <a:xfrm>
            <a:off x="3776638" y="3050037"/>
            <a:ext cx="5367361" cy="984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4000" b="1" dirty="0">
                <a:solidFill>
                  <a:srgbClr val="FF0000"/>
                </a:solidFill>
                <a:latin typeface="+mn-lt"/>
              </a:rPr>
              <a:t>Red</a:t>
            </a:r>
          </a:p>
          <a:p>
            <a:pPr eaLnBrk="1" hangingPunct="1"/>
            <a:r>
              <a:rPr lang="en-GB" altLang="en-US" dirty="0">
                <a:latin typeface="+mn-lt"/>
              </a:rPr>
              <a:t>performance is well below </a:t>
            </a:r>
            <a:r>
              <a:rPr lang="en-GB" altLang="en-US" dirty="0" smtClean="0">
                <a:latin typeface="+mn-lt"/>
              </a:rPr>
              <a:t>target, and close to limit</a:t>
            </a:r>
            <a:endParaRPr lang="en-GB" altLang="en-US" dirty="0">
              <a:latin typeface="+mn-lt"/>
            </a:endParaRPr>
          </a:p>
        </p:txBody>
      </p:sp>
      <p:sp>
        <p:nvSpPr>
          <p:cNvPr id="8" name="Text Box 13"/>
          <p:cNvSpPr txBox="1">
            <a:spLocks noChangeArrowheads="1"/>
          </p:cNvSpPr>
          <p:nvPr/>
        </p:nvSpPr>
        <p:spPr bwMode="auto">
          <a:xfrm>
            <a:off x="3776638" y="4121375"/>
            <a:ext cx="4321175"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4000" b="1" dirty="0">
                <a:solidFill>
                  <a:srgbClr val="FF9900"/>
                </a:solidFill>
                <a:latin typeface="+mn-lt"/>
              </a:rPr>
              <a:t>Orange</a:t>
            </a:r>
          </a:p>
          <a:p>
            <a:pPr eaLnBrk="1" hangingPunct="1"/>
            <a:r>
              <a:rPr lang="en-GB" altLang="en-US" dirty="0">
                <a:latin typeface="+mn-lt"/>
              </a:rPr>
              <a:t>performance is close to </a:t>
            </a:r>
            <a:r>
              <a:rPr lang="en-GB" altLang="en-US" dirty="0" smtClean="0">
                <a:latin typeface="+mn-lt"/>
              </a:rPr>
              <a:t>target</a:t>
            </a:r>
            <a:endParaRPr lang="en-GB" altLang="en-US" dirty="0">
              <a:latin typeface="+mn-lt"/>
            </a:endParaRPr>
          </a:p>
        </p:txBody>
      </p:sp>
      <p:sp>
        <p:nvSpPr>
          <p:cNvPr id="9" name="Text Box 14"/>
          <p:cNvSpPr txBox="1">
            <a:spLocks noChangeArrowheads="1"/>
          </p:cNvSpPr>
          <p:nvPr/>
        </p:nvSpPr>
        <p:spPr bwMode="auto">
          <a:xfrm>
            <a:off x="3705200" y="5105625"/>
            <a:ext cx="4392613" cy="976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4000" b="1" dirty="0">
                <a:solidFill>
                  <a:srgbClr val="00B050"/>
                </a:solidFill>
                <a:latin typeface="+mn-lt"/>
              </a:rPr>
              <a:t>Green</a:t>
            </a:r>
          </a:p>
          <a:p>
            <a:pPr eaLnBrk="1" hangingPunct="1"/>
            <a:r>
              <a:rPr lang="en-GB" altLang="en-US" dirty="0">
                <a:latin typeface="+mn-lt"/>
              </a:rPr>
              <a:t>performance is at or above </a:t>
            </a:r>
            <a:r>
              <a:rPr lang="en-GB" altLang="en-US" dirty="0" smtClean="0">
                <a:latin typeface="+mn-lt"/>
              </a:rPr>
              <a:t>target</a:t>
            </a:r>
            <a:endParaRPr lang="en-GB" altLang="en-US" dirty="0">
              <a:latin typeface="+mn-lt"/>
            </a:endParaRPr>
          </a:p>
        </p:txBody>
      </p:sp>
    </p:spTree>
    <p:extLst>
      <p:ext uri="{BB962C8B-B14F-4D97-AF65-F5344CB8AC3E}">
        <p14:creationId xmlns:p14="http://schemas.microsoft.com/office/powerpoint/2010/main" val="3322148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164" y="1459975"/>
            <a:ext cx="8245186" cy="753473"/>
          </a:xfrm>
        </p:spPr>
        <p:txBody>
          <a:bodyPr>
            <a:normAutofit/>
          </a:bodyPr>
          <a:lstStyle/>
          <a:p>
            <a:r>
              <a:rPr lang="en-GB" dirty="0"/>
              <a:t>Using colours to map status</a:t>
            </a:r>
          </a:p>
        </p:txBody>
      </p:sp>
      <p:sp>
        <p:nvSpPr>
          <p:cNvPr id="4" name="Slide Number Placeholder 3"/>
          <p:cNvSpPr>
            <a:spLocks noGrp="1"/>
          </p:cNvSpPr>
          <p:nvPr>
            <p:ph type="sldNum" sz="quarter" idx="12"/>
          </p:nvPr>
        </p:nvSpPr>
        <p:spPr/>
        <p:txBody>
          <a:bodyPr/>
          <a:lstStyle/>
          <a:p>
            <a:fld id="{9C9FB744-6D96-42AD-8134-B53D5656793E}" type="slidenum">
              <a:rPr lang="en-GB" smtClean="0"/>
              <a:t>13</a:t>
            </a:fld>
            <a:endParaRPr lang="en-GB" dirty="0"/>
          </a:p>
        </p:txBody>
      </p:sp>
      <p:pic>
        <p:nvPicPr>
          <p:cNvPr id="5" name="Picture 4"/>
          <p:cNvPicPr>
            <a:picLocks noChangeAspect="1"/>
          </p:cNvPicPr>
          <p:nvPr/>
        </p:nvPicPr>
        <p:blipFill>
          <a:blip r:embed="rId3"/>
          <a:stretch>
            <a:fillRect/>
          </a:stretch>
        </p:blipFill>
        <p:spPr>
          <a:xfrm>
            <a:off x="6069245" y="1374625"/>
            <a:ext cx="2650702" cy="4942662"/>
          </a:xfrm>
          <a:prstGeom prst="rect">
            <a:avLst/>
          </a:prstGeom>
        </p:spPr>
      </p:pic>
      <p:pic>
        <p:nvPicPr>
          <p:cNvPr id="9" name="Picture 8"/>
          <p:cNvPicPr>
            <a:picLocks noChangeAspect="1"/>
          </p:cNvPicPr>
          <p:nvPr/>
        </p:nvPicPr>
        <p:blipFill>
          <a:blip r:embed="rId4"/>
          <a:stretch>
            <a:fillRect/>
          </a:stretch>
        </p:blipFill>
        <p:spPr>
          <a:xfrm>
            <a:off x="852379" y="4231544"/>
            <a:ext cx="2737917" cy="2123671"/>
          </a:xfrm>
          <a:prstGeom prst="rect">
            <a:avLst/>
          </a:prstGeom>
          <a:ln>
            <a:solidFill>
              <a:schemeClr val="accent1">
                <a:lumMod val="75000"/>
              </a:schemeClr>
            </a:solidFill>
          </a:ln>
        </p:spPr>
      </p:pic>
      <p:pic>
        <p:nvPicPr>
          <p:cNvPr id="10" name="Picture 9"/>
          <p:cNvPicPr>
            <a:picLocks noChangeAspect="1"/>
          </p:cNvPicPr>
          <p:nvPr/>
        </p:nvPicPr>
        <p:blipFill>
          <a:blip r:embed="rId5"/>
          <a:stretch>
            <a:fillRect/>
          </a:stretch>
        </p:blipFill>
        <p:spPr>
          <a:xfrm>
            <a:off x="846832" y="2203138"/>
            <a:ext cx="2770151" cy="1972684"/>
          </a:xfrm>
          <a:prstGeom prst="rect">
            <a:avLst/>
          </a:prstGeom>
          <a:ln>
            <a:solidFill>
              <a:schemeClr val="accent1">
                <a:lumMod val="75000"/>
              </a:schemeClr>
            </a:solidFill>
          </a:ln>
        </p:spPr>
      </p:pic>
      <p:sp>
        <p:nvSpPr>
          <p:cNvPr id="11" name="TextBox 10"/>
          <p:cNvSpPr txBox="1"/>
          <p:nvPr/>
        </p:nvSpPr>
        <p:spPr>
          <a:xfrm>
            <a:off x="3838688" y="4692647"/>
            <a:ext cx="1739003" cy="954107"/>
          </a:xfrm>
          <a:prstGeom prst="rect">
            <a:avLst/>
          </a:prstGeom>
          <a:noFill/>
        </p:spPr>
        <p:txBody>
          <a:bodyPr wrap="square" rtlCol="0">
            <a:spAutoFit/>
          </a:bodyPr>
          <a:lstStyle/>
          <a:p>
            <a:r>
              <a:rPr lang="en-GB" sz="2800" b="1" dirty="0"/>
              <a:t>Fishing pressure</a:t>
            </a:r>
          </a:p>
        </p:txBody>
      </p:sp>
      <p:sp>
        <p:nvSpPr>
          <p:cNvPr id="12" name="TextBox 11"/>
          <p:cNvSpPr txBox="1"/>
          <p:nvPr/>
        </p:nvSpPr>
        <p:spPr>
          <a:xfrm>
            <a:off x="3822441" y="2718807"/>
            <a:ext cx="1604359" cy="954107"/>
          </a:xfrm>
          <a:prstGeom prst="rect">
            <a:avLst/>
          </a:prstGeom>
          <a:noFill/>
        </p:spPr>
        <p:txBody>
          <a:bodyPr wrap="square" rtlCol="0">
            <a:spAutoFit/>
          </a:bodyPr>
          <a:lstStyle/>
          <a:p>
            <a:r>
              <a:rPr lang="en-GB" sz="2800" b="1" dirty="0"/>
              <a:t>Nutrient runoff</a:t>
            </a:r>
          </a:p>
        </p:txBody>
      </p:sp>
      <p:pic>
        <p:nvPicPr>
          <p:cNvPr id="16" name="Picture 15"/>
          <p:cNvPicPr>
            <a:picLocks noChangeAspect="1"/>
          </p:cNvPicPr>
          <p:nvPr/>
        </p:nvPicPr>
        <p:blipFill>
          <a:blip r:embed="rId6"/>
          <a:stretch>
            <a:fillRect/>
          </a:stretch>
        </p:blipFill>
        <p:spPr>
          <a:xfrm>
            <a:off x="7938747" y="3040292"/>
            <a:ext cx="1116099" cy="605831"/>
          </a:xfrm>
          <a:prstGeom prst="rect">
            <a:avLst/>
          </a:prstGeom>
        </p:spPr>
      </p:pic>
      <p:pic>
        <p:nvPicPr>
          <p:cNvPr id="18" name="Picture 17"/>
          <p:cNvPicPr>
            <a:picLocks noChangeAspect="1"/>
          </p:cNvPicPr>
          <p:nvPr/>
        </p:nvPicPr>
        <p:blipFill>
          <a:blip r:embed="rId6"/>
          <a:stretch>
            <a:fillRect/>
          </a:stretch>
        </p:blipFill>
        <p:spPr>
          <a:xfrm>
            <a:off x="5557943" y="2517072"/>
            <a:ext cx="1116099" cy="605831"/>
          </a:xfrm>
          <a:prstGeom prst="rect">
            <a:avLst/>
          </a:prstGeom>
        </p:spPr>
      </p:pic>
      <p:pic>
        <p:nvPicPr>
          <p:cNvPr id="19" name="Picture 18"/>
          <p:cNvPicPr>
            <a:picLocks noChangeAspect="1"/>
          </p:cNvPicPr>
          <p:nvPr/>
        </p:nvPicPr>
        <p:blipFill>
          <a:blip r:embed="rId6"/>
          <a:stretch>
            <a:fillRect/>
          </a:stretch>
        </p:blipFill>
        <p:spPr>
          <a:xfrm>
            <a:off x="7938746" y="1433150"/>
            <a:ext cx="1116099" cy="605831"/>
          </a:xfrm>
          <a:prstGeom prst="rect">
            <a:avLst/>
          </a:prstGeom>
        </p:spPr>
      </p:pic>
      <p:pic>
        <p:nvPicPr>
          <p:cNvPr id="20" name="Picture 19"/>
          <p:cNvPicPr>
            <a:picLocks noChangeAspect="1"/>
          </p:cNvPicPr>
          <p:nvPr/>
        </p:nvPicPr>
        <p:blipFill>
          <a:blip r:embed="rId6"/>
          <a:stretch>
            <a:fillRect/>
          </a:stretch>
        </p:blipFill>
        <p:spPr>
          <a:xfrm>
            <a:off x="6245648" y="5253232"/>
            <a:ext cx="1116099" cy="605831"/>
          </a:xfrm>
          <a:prstGeom prst="rect">
            <a:avLst/>
          </a:prstGeom>
        </p:spPr>
      </p:pic>
      <p:cxnSp>
        <p:nvCxnSpPr>
          <p:cNvPr id="22" name="Straight Arrow Connector 21"/>
          <p:cNvCxnSpPr/>
          <p:nvPr/>
        </p:nvCxnSpPr>
        <p:spPr>
          <a:xfrm flipV="1">
            <a:off x="8435390" y="3388721"/>
            <a:ext cx="462262" cy="188885"/>
          </a:xfrm>
          <a:prstGeom prst="straightConnector1">
            <a:avLst/>
          </a:prstGeom>
          <a:ln w="5715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8447641" y="1736065"/>
            <a:ext cx="402608" cy="223665"/>
          </a:xfrm>
          <a:prstGeom prst="straightConnector1">
            <a:avLst/>
          </a:prstGeom>
          <a:ln w="5715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5734346" y="2819987"/>
            <a:ext cx="378552" cy="225592"/>
          </a:xfrm>
          <a:prstGeom prst="straightConnector1">
            <a:avLst/>
          </a:prstGeom>
          <a:ln w="5715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0" idx="2"/>
          </p:cNvCxnSpPr>
          <p:nvPr/>
        </p:nvCxnSpPr>
        <p:spPr>
          <a:xfrm flipV="1">
            <a:off x="6803698" y="5434446"/>
            <a:ext cx="0" cy="424617"/>
          </a:xfrm>
          <a:prstGeom prst="straightConnector1">
            <a:avLst/>
          </a:prstGeom>
          <a:ln w="5715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Right Brace 31"/>
          <p:cNvSpPr/>
          <p:nvPr/>
        </p:nvSpPr>
        <p:spPr>
          <a:xfrm>
            <a:off x="4948748" y="2355950"/>
            <a:ext cx="920199" cy="3608432"/>
          </a:xfrm>
          <a:prstGeom prst="rightBrace">
            <a:avLst>
              <a:gd name="adj1" fmla="val 8333"/>
              <a:gd name="adj2" fmla="val 46256"/>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Tree>
    <p:extLst>
      <p:ext uri="{BB962C8B-B14F-4D97-AF65-F5344CB8AC3E}">
        <p14:creationId xmlns:p14="http://schemas.microsoft.com/office/powerpoint/2010/main" val="4085216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solidFill>
                  <a:srgbClr val="2E75B6"/>
                </a:solidFill>
                <a:cs typeface="Myriad Pro"/>
              </a:rPr>
              <a:t>5.2  Review and Adapt </a:t>
            </a:r>
            <a:endParaRPr lang="en-GB" dirty="0"/>
          </a:p>
        </p:txBody>
      </p:sp>
      <p:sp>
        <p:nvSpPr>
          <p:cNvPr id="6" name="Content Placeholder 2"/>
          <p:cNvSpPr>
            <a:spLocks noGrp="1"/>
          </p:cNvSpPr>
          <p:nvPr>
            <p:ph idx="1"/>
          </p:nvPr>
        </p:nvSpPr>
        <p:spPr>
          <a:xfrm>
            <a:off x="644525" y="2425552"/>
            <a:ext cx="7886700" cy="3465660"/>
          </a:xfrm>
        </p:spPr>
        <p:txBody>
          <a:bodyPr/>
          <a:lstStyle/>
          <a:p>
            <a:pPr marL="0" indent="0">
              <a:buNone/>
            </a:pPr>
            <a:r>
              <a:rPr lang="en-GB" dirty="0"/>
              <a:t>The evaluation report provides the basis for the participatory review of the plan</a:t>
            </a:r>
          </a:p>
          <a:p>
            <a:endParaRPr lang="en-GB" dirty="0"/>
          </a:p>
          <a:p>
            <a:r>
              <a:rPr lang="en-GB" dirty="0"/>
              <a:t>Reviews </a:t>
            </a:r>
          </a:p>
          <a:p>
            <a:pPr lvl="1"/>
            <a:r>
              <a:rPr lang="en-GB" dirty="0"/>
              <a:t>Short-term (annual evaluation)</a:t>
            </a:r>
          </a:p>
          <a:p>
            <a:pPr lvl="1"/>
            <a:r>
              <a:rPr lang="en-GB" dirty="0"/>
              <a:t>Long-term (3-5 years evaluation) </a:t>
            </a:r>
          </a:p>
        </p:txBody>
      </p:sp>
      <p:sp>
        <p:nvSpPr>
          <p:cNvPr id="4" name="Slide Number Placeholder 3"/>
          <p:cNvSpPr>
            <a:spLocks noGrp="1"/>
          </p:cNvSpPr>
          <p:nvPr>
            <p:ph type="sldNum" sz="quarter" idx="12"/>
          </p:nvPr>
        </p:nvSpPr>
        <p:spPr/>
        <p:txBody>
          <a:bodyPr/>
          <a:lstStyle/>
          <a:p>
            <a:fld id="{9C9FB744-6D96-42AD-8134-B53D5656793E}" type="slidenum">
              <a:rPr lang="en-GB" smtClean="0"/>
              <a:pPr/>
              <a:t>14</a:t>
            </a:fld>
            <a:endParaRPr lang="en-GB" dirty="0"/>
          </a:p>
        </p:txBody>
      </p:sp>
    </p:spTree>
    <p:extLst>
      <p:ext uri="{BB962C8B-B14F-4D97-AF65-F5344CB8AC3E}">
        <p14:creationId xmlns:p14="http://schemas.microsoft.com/office/powerpoint/2010/main" val="866596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altLang="en-US" dirty="0">
                <a:solidFill>
                  <a:srgbClr val="2E75B6"/>
                </a:solidFill>
              </a:rPr>
              <a:t>Short-term Reviews</a:t>
            </a:r>
            <a:endParaRPr lang="en-GB" dirty="0"/>
          </a:p>
        </p:txBody>
      </p:sp>
      <p:sp>
        <p:nvSpPr>
          <p:cNvPr id="6" name="Content Placeholder 2"/>
          <p:cNvSpPr>
            <a:spLocks noGrp="1"/>
          </p:cNvSpPr>
          <p:nvPr>
            <p:ph idx="1"/>
          </p:nvPr>
        </p:nvSpPr>
        <p:spPr/>
        <p:txBody>
          <a:bodyPr/>
          <a:lstStyle/>
          <a:p>
            <a:r>
              <a:rPr lang="en-GB" dirty="0"/>
              <a:t>If the plan is not working, establish why</a:t>
            </a:r>
          </a:p>
          <a:p>
            <a:endParaRPr lang="en-GB" dirty="0"/>
          </a:p>
          <a:p>
            <a:r>
              <a:rPr lang="en-GB" dirty="0"/>
              <a:t>Adapt the plan:</a:t>
            </a:r>
          </a:p>
          <a:p>
            <a:pPr lvl="1"/>
            <a:r>
              <a:rPr lang="en-GB" dirty="0"/>
              <a:t>Management actions</a:t>
            </a:r>
          </a:p>
          <a:p>
            <a:pPr lvl="1"/>
            <a:r>
              <a:rPr lang="en-GB" dirty="0"/>
              <a:t>Compliance</a:t>
            </a:r>
          </a:p>
          <a:p>
            <a:pPr lvl="1"/>
            <a:r>
              <a:rPr lang="en-GB" dirty="0"/>
              <a:t>Governance arrangements</a:t>
            </a:r>
          </a:p>
        </p:txBody>
      </p:sp>
      <p:sp>
        <p:nvSpPr>
          <p:cNvPr id="4" name="Slide Number Placeholder 3"/>
          <p:cNvSpPr>
            <a:spLocks noGrp="1"/>
          </p:cNvSpPr>
          <p:nvPr>
            <p:ph type="sldNum" sz="quarter" idx="12"/>
          </p:nvPr>
        </p:nvSpPr>
        <p:spPr/>
        <p:txBody>
          <a:bodyPr/>
          <a:lstStyle/>
          <a:p>
            <a:fld id="{9C9FB744-6D96-42AD-8134-B53D5656793E}" type="slidenum">
              <a:rPr lang="en-GB" smtClean="0"/>
              <a:pPr/>
              <a:t>15</a:t>
            </a:fld>
            <a:endParaRPr lang="en-GB" dirty="0"/>
          </a:p>
        </p:txBody>
      </p:sp>
    </p:spTree>
    <p:extLst>
      <p:ext uri="{BB962C8B-B14F-4D97-AF65-F5344CB8AC3E}">
        <p14:creationId xmlns:p14="http://schemas.microsoft.com/office/powerpoint/2010/main" val="4181004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altLang="en-US" dirty="0">
                <a:solidFill>
                  <a:srgbClr val="2E75B6"/>
                </a:solidFill>
              </a:rPr>
              <a:t>Longer-term Reviews</a:t>
            </a:r>
            <a:endParaRPr lang="en-GB" dirty="0"/>
          </a:p>
        </p:txBody>
      </p:sp>
      <p:sp>
        <p:nvSpPr>
          <p:cNvPr id="6" name="Content Placeholder 2"/>
          <p:cNvSpPr>
            <a:spLocks noGrp="1"/>
          </p:cNvSpPr>
          <p:nvPr>
            <p:ph idx="1"/>
          </p:nvPr>
        </p:nvSpPr>
        <p:spPr/>
        <p:txBody>
          <a:bodyPr>
            <a:normAutofit lnSpcReduction="10000"/>
          </a:bodyPr>
          <a:lstStyle/>
          <a:p>
            <a:pPr marL="0" indent="0">
              <a:buNone/>
            </a:pPr>
            <a:r>
              <a:rPr lang="en-US" b="1" dirty="0"/>
              <a:t>Carry out a comprehensive review every 3-5 years. </a:t>
            </a:r>
          </a:p>
          <a:p>
            <a:pPr marL="0" indent="0">
              <a:buNone/>
            </a:pPr>
            <a:endParaRPr lang="en-US" b="1" dirty="0"/>
          </a:p>
          <a:p>
            <a:pPr marL="0" indent="0">
              <a:buNone/>
            </a:pPr>
            <a:r>
              <a:rPr lang="en-US" b="1" dirty="0"/>
              <a:t>It may be necessary to:</a:t>
            </a:r>
            <a:endParaRPr lang="en-US" dirty="0"/>
          </a:p>
          <a:p>
            <a:r>
              <a:rPr lang="en-GB" dirty="0"/>
              <a:t>Reconsider goals, objectives, indicators, etc.</a:t>
            </a:r>
          </a:p>
          <a:p>
            <a:r>
              <a:rPr lang="en-US" dirty="0"/>
              <a:t>May need to rethink the whole plan and management system</a:t>
            </a:r>
          </a:p>
          <a:p>
            <a:r>
              <a:rPr lang="en-US" dirty="0"/>
              <a:t>Often carried out by independent auditor</a:t>
            </a:r>
          </a:p>
          <a:p>
            <a:r>
              <a:rPr lang="en-GB" dirty="0"/>
              <a:t>If the plan is working, celebrate!!</a:t>
            </a:r>
          </a:p>
          <a:p>
            <a:endParaRPr lang="en-US"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16</a:t>
            </a:fld>
            <a:endParaRPr lang="en-GB" dirty="0"/>
          </a:p>
        </p:txBody>
      </p:sp>
    </p:spTree>
    <p:extLst>
      <p:ext uri="{BB962C8B-B14F-4D97-AF65-F5344CB8AC3E}">
        <p14:creationId xmlns:p14="http://schemas.microsoft.com/office/powerpoint/2010/main" val="48514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9FB744-6D96-42AD-8134-B53D5656793E}" type="slidenum">
              <a:rPr lang="en-GB" smtClean="0"/>
              <a:pPr/>
              <a:t>17</a:t>
            </a:fld>
            <a:endParaRPr lang="en-GB" dirty="0"/>
          </a:p>
        </p:txBody>
      </p:sp>
      <p:grpSp>
        <p:nvGrpSpPr>
          <p:cNvPr id="8" name="Group 7"/>
          <p:cNvGrpSpPr/>
          <p:nvPr/>
        </p:nvGrpSpPr>
        <p:grpSpPr>
          <a:xfrm>
            <a:off x="532602" y="1474253"/>
            <a:ext cx="7852446" cy="4854222"/>
            <a:chOff x="785142" y="1255889"/>
            <a:chExt cx="7852446" cy="4854222"/>
          </a:xfrm>
        </p:grpSpPr>
        <p:sp>
          <p:nvSpPr>
            <p:cNvPr id="9" name="Rectangle 8"/>
            <p:cNvSpPr/>
            <p:nvPr/>
          </p:nvSpPr>
          <p:spPr>
            <a:xfrm>
              <a:off x="3203575" y="1495425"/>
              <a:ext cx="5434013" cy="2136775"/>
            </a:xfrm>
            <a:prstGeom prst="rect">
              <a:avLst/>
            </a:prstGeom>
            <a:solidFill>
              <a:srgbClr val="DBEEF4"/>
            </a:solidFill>
          </p:spPr>
          <p:style>
            <a:lnRef idx="0">
              <a:scrgbClr r="0" g="0" b="0"/>
            </a:lnRef>
            <a:fillRef idx="0">
              <a:scrgbClr r="0" g="0" b="0"/>
            </a:fillRef>
            <a:effectRef idx="0">
              <a:scrgbClr r="0" g="0" b="0"/>
            </a:effectRef>
            <a:fontRef idx="minor">
              <a:schemeClr val="lt1"/>
            </a:fontRef>
          </p:style>
          <p:txBody>
            <a:bodyPr lIns="13970" tIns="13970" rIns="13970" bIns="13970" spcCol="1270" anchor="ctr"/>
            <a:lstStyle/>
            <a:p>
              <a:pPr marL="342900" indent="-342900" algn="ctr" defTabSz="977900" eaLnBrk="1" fontAlgn="auto" hangingPunct="1">
                <a:lnSpc>
                  <a:spcPct val="90000"/>
                </a:lnSpc>
                <a:spcAft>
                  <a:spcPct val="35000"/>
                </a:spcAft>
                <a:buFontTx/>
                <a:buChar char="-"/>
                <a:defRPr/>
              </a:pPr>
              <a:endParaRPr lang="en-US" sz="1600" dirty="0">
                <a:latin typeface="Myriad Pro" pitchFamily="34" charset="0"/>
              </a:endParaRPr>
            </a:p>
            <a:p>
              <a:pPr marL="342900" indent="-342900" algn="ctr" defTabSz="977900" eaLnBrk="1" fontAlgn="auto" hangingPunct="1">
                <a:lnSpc>
                  <a:spcPct val="90000"/>
                </a:lnSpc>
                <a:spcAft>
                  <a:spcPct val="35000"/>
                </a:spcAft>
                <a:buFontTx/>
                <a:buChar char="-"/>
                <a:defRPr/>
              </a:pPr>
              <a:endParaRPr lang="en-US" sz="1600" dirty="0">
                <a:latin typeface="Myriad Pro" pitchFamily="34" charset="0"/>
              </a:endParaRPr>
            </a:p>
            <a:p>
              <a:pPr marL="342900" indent="-342900" algn="ctr" defTabSz="977900" eaLnBrk="1" fontAlgn="auto" hangingPunct="1">
                <a:lnSpc>
                  <a:spcPct val="90000"/>
                </a:lnSpc>
                <a:spcAft>
                  <a:spcPct val="35000"/>
                </a:spcAft>
                <a:buFontTx/>
                <a:buChar char="-"/>
                <a:defRPr/>
              </a:pPr>
              <a:endParaRPr lang="en-US" sz="2200" dirty="0">
                <a:latin typeface="Myriad Pro" pitchFamily="34" charset="0"/>
              </a:endParaRPr>
            </a:p>
          </p:txBody>
        </p:sp>
        <p:grpSp>
          <p:nvGrpSpPr>
            <p:cNvPr id="10" name="Group 3"/>
            <p:cNvGrpSpPr/>
            <p:nvPr/>
          </p:nvGrpSpPr>
          <p:grpSpPr>
            <a:xfrm>
              <a:off x="785142" y="1255889"/>
              <a:ext cx="772160" cy="4854221"/>
              <a:chOff x="1142310" y="0"/>
              <a:chExt cx="772160" cy="4064000"/>
            </a:xfrm>
            <a:solidFill>
              <a:srgbClr val="99CCFF"/>
            </a:solidFill>
          </p:grpSpPr>
          <p:sp>
            <p:nvSpPr>
              <p:cNvPr id="17" name="Rectangle 16"/>
              <p:cNvSpPr/>
              <p:nvPr/>
            </p:nvSpPr>
            <p:spPr>
              <a:xfrm rot="16200000">
                <a:off x="-503610" y="1645920"/>
                <a:ext cx="4064000" cy="772160"/>
              </a:xfrm>
              <a:prstGeom prst="rect">
                <a:avLst/>
              </a:prstGeom>
              <a:grpFill/>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8" name="Rectangle 17"/>
              <p:cNvSpPr/>
              <p:nvPr/>
            </p:nvSpPr>
            <p:spPr>
              <a:xfrm rot="16200000">
                <a:off x="-503610" y="1645920"/>
                <a:ext cx="4064000" cy="772160"/>
              </a:xfrm>
              <a:prstGeom prst="rect">
                <a:avLst/>
              </a:prstGeom>
              <a:grpFill/>
            </p:spPr>
            <p:style>
              <a:lnRef idx="0">
                <a:scrgbClr r="0" g="0" b="0"/>
              </a:lnRef>
              <a:fillRef idx="0">
                <a:scrgbClr r="0" g="0" b="0"/>
              </a:fillRef>
              <a:effectRef idx="0">
                <a:scrgbClr r="0" g="0" b="0"/>
              </a:effectRef>
              <a:fontRef idx="minor">
                <a:schemeClr val="lt1"/>
              </a:fontRef>
            </p:style>
            <p:txBody>
              <a:bodyPr lIns="31750" tIns="31750" rIns="31750" bIns="31750" spcCol="1270" anchor="ctr"/>
              <a:lstStyle/>
              <a:p>
                <a:pPr algn="ctr" defTabSz="2222500" eaLnBrk="1" fontAlgn="auto" hangingPunct="1">
                  <a:lnSpc>
                    <a:spcPct val="90000"/>
                  </a:lnSpc>
                  <a:spcAft>
                    <a:spcPct val="35000"/>
                  </a:spcAft>
                  <a:defRPr/>
                </a:pPr>
                <a:r>
                  <a:rPr lang="en-US" sz="5000" dirty="0">
                    <a:solidFill>
                      <a:schemeClr val="tx1"/>
                    </a:solidFill>
                  </a:rPr>
                  <a:t>Monitoring</a:t>
                </a:r>
              </a:p>
            </p:txBody>
          </p:sp>
        </p:grpSp>
        <p:sp>
          <p:nvSpPr>
            <p:cNvPr id="11" name="Rectangle 10"/>
            <p:cNvSpPr/>
            <p:nvPr/>
          </p:nvSpPr>
          <p:spPr>
            <a:xfrm>
              <a:off x="3203575" y="3973336"/>
              <a:ext cx="5434013" cy="2136775"/>
            </a:xfrm>
            <a:prstGeom prst="rect">
              <a:avLst/>
            </a:prstGeom>
            <a:solidFill>
              <a:srgbClr val="DBEEF4"/>
            </a:solidFill>
          </p:spPr>
          <p:style>
            <a:lnRef idx="0">
              <a:scrgbClr r="0" g="0" b="0"/>
            </a:lnRef>
            <a:fillRef idx="0">
              <a:scrgbClr r="0" g="0" b="0"/>
            </a:fillRef>
            <a:effectRef idx="0">
              <a:scrgbClr r="0" g="0" b="0"/>
            </a:effectRef>
            <a:fontRef idx="minor">
              <a:schemeClr val="lt1"/>
            </a:fontRef>
          </p:style>
          <p:txBody>
            <a:bodyPr lIns="13970" tIns="13970" rIns="13970" bIns="13970" spcCol="1270" anchor="ctr"/>
            <a:lstStyle/>
            <a:p>
              <a:pPr marL="342900" indent="-342900" algn="ctr" defTabSz="977900" eaLnBrk="1" fontAlgn="auto" hangingPunct="1">
                <a:lnSpc>
                  <a:spcPct val="90000"/>
                </a:lnSpc>
                <a:spcAft>
                  <a:spcPct val="35000"/>
                </a:spcAft>
                <a:buFontTx/>
                <a:buChar char="-"/>
                <a:defRPr/>
              </a:pPr>
              <a:endParaRPr lang="en-US" sz="1600" dirty="0">
                <a:latin typeface="Myriad Pro" pitchFamily="34" charset="0"/>
              </a:endParaRPr>
            </a:p>
            <a:p>
              <a:pPr marL="342900" indent="-342900" algn="ctr" defTabSz="977900" eaLnBrk="1" fontAlgn="auto" hangingPunct="1">
                <a:lnSpc>
                  <a:spcPct val="90000"/>
                </a:lnSpc>
                <a:spcAft>
                  <a:spcPct val="35000"/>
                </a:spcAft>
                <a:buFontTx/>
                <a:buChar char="-"/>
                <a:defRPr/>
              </a:pPr>
              <a:endParaRPr lang="en-US" sz="1600" dirty="0">
                <a:latin typeface="Myriad Pro" pitchFamily="34" charset="0"/>
              </a:endParaRPr>
            </a:p>
            <a:p>
              <a:pPr marL="342900" indent="-342900" algn="ctr" defTabSz="977900" eaLnBrk="1" fontAlgn="auto" hangingPunct="1">
                <a:lnSpc>
                  <a:spcPct val="90000"/>
                </a:lnSpc>
                <a:spcAft>
                  <a:spcPct val="35000"/>
                </a:spcAft>
                <a:buFontTx/>
                <a:buChar char="-"/>
                <a:defRPr/>
              </a:pPr>
              <a:endParaRPr lang="en-US" sz="2200" dirty="0">
                <a:latin typeface="Myriad Pro" pitchFamily="34" charset="0"/>
              </a:endParaRPr>
            </a:p>
          </p:txBody>
        </p:sp>
        <p:sp>
          <p:nvSpPr>
            <p:cNvPr id="12" name="TextBox 11"/>
            <p:cNvSpPr txBox="1"/>
            <p:nvPr/>
          </p:nvSpPr>
          <p:spPr>
            <a:xfrm>
              <a:off x="1739900" y="2163763"/>
              <a:ext cx="1184275" cy="733425"/>
            </a:xfrm>
            <a:prstGeom prst="rightArrow">
              <a:avLst/>
            </a:prstGeom>
            <a:solidFill>
              <a:schemeClr val="accent2">
                <a:lumMod val="50000"/>
              </a:schemeClr>
            </a:solidFill>
          </p:spPr>
          <p:txBody>
            <a:bodyPr>
              <a:spAutoFit/>
            </a:bodyPr>
            <a:lstStyle/>
            <a:p>
              <a:pPr eaLnBrk="1" fontAlgn="auto" hangingPunct="1">
                <a:spcBef>
                  <a:spcPts val="0"/>
                </a:spcBef>
                <a:spcAft>
                  <a:spcPts val="0"/>
                </a:spcAft>
                <a:defRPr/>
              </a:pPr>
              <a:endParaRPr lang="en-US" dirty="0">
                <a:latin typeface="Myriad Pro" pitchFamily="34" charset="0"/>
                <a:cs typeface="+mn-cs"/>
              </a:endParaRPr>
            </a:p>
          </p:txBody>
        </p:sp>
        <p:sp>
          <p:nvSpPr>
            <p:cNvPr id="13" name="TextBox 12"/>
            <p:cNvSpPr txBox="1"/>
            <p:nvPr/>
          </p:nvSpPr>
          <p:spPr>
            <a:xfrm>
              <a:off x="1739900" y="4797425"/>
              <a:ext cx="1184275" cy="733425"/>
            </a:xfrm>
            <a:prstGeom prst="rightArrow">
              <a:avLst/>
            </a:prstGeom>
            <a:solidFill>
              <a:schemeClr val="accent2">
                <a:lumMod val="50000"/>
              </a:schemeClr>
            </a:solidFill>
          </p:spPr>
          <p:txBody>
            <a:bodyPr>
              <a:spAutoFit/>
            </a:bodyPr>
            <a:lstStyle/>
            <a:p>
              <a:pPr eaLnBrk="1" fontAlgn="auto" hangingPunct="1">
                <a:spcBef>
                  <a:spcPts val="0"/>
                </a:spcBef>
                <a:spcAft>
                  <a:spcPts val="0"/>
                </a:spcAft>
                <a:defRPr/>
              </a:pPr>
              <a:endParaRPr lang="en-US" dirty="0">
                <a:latin typeface="Myriad Pro" pitchFamily="34" charset="0"/>
                <a:cs typeface="+mn-cs"/>
              </a:endParaRPr>
            </a:p>
          </p:txBody>
        </p:sp>
        <p:sp>
          <p:nvSpPr>
            <p:cNvPr id="14" name="TextBox 19"/>
            <p:cNvSpPr txBox="1">
              <a:spLocks noChangeArrowheads="1"/>
            </p:cNvSpPr>
            <p:nvPr/>
          </p:nvSpPr>
          <p:spPr bwMode="auto">
            <a:xfrm>
              <a:off x="1692275" y="1773238"/>
              <a:ext cx="131127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dirty="0">
                  <a:latin typeface="+mn-lt"/>
                </a:rPr>
                <a:t>1 YEAR</a:t>
              </a:r>
            </a:p>
          </p:txBody>
        </p:sp>
        <p:sp>
          <p:nvSpPr>
            <p:cNvPr id="15" name="TextBox 20"/>
            <p:cNvSpPr txBox="1">
              <a:spLocks noChangeArrowheads="1"/>
            </p:cNvSpPr>
            <p:nvPr/>
          </p:nvSpPr>
          <p:spPr bwMode="auto">
            <a:xfrm>
              <a:off x="1692275" y="4297363"/>
              <a:ext cx="201612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dirty="0">
                  <a:latin typeface="+mn-lt"/>
                </a:rPr>
                <a:t>3-5 YEAR</a:t>
              </a:r>
            </a:p>
          </p:txBody>
        </p:sp>
        <p:sp>
          <p:nvSpPr>
            <p:cNvPr id="16" name="Rectangle 1"/>
            <p:cNvSpPr>
              <a:spLocks noChangeArrowheads="1"/>
            </p:cNvSpPr>
            <p:nvPr/>
          </p:nvSpPr>
          <p:spPr bwMode="auto">
            <a:xfrm>
              <a:off x="3203575" y="4064000"/>
              <a:ext cx="4572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b="1" dirty="0">
                <a:latin typeface="Myriad Pro" panose="020B0503030403020204" pitchFamily="34" charset="0"/>
              </a:endParaRPr>
            </a:p>
          </p:txBody>
        </p:sp>
      </p:grpSp>
      <p:grpSp>
        <p:nvGrpSpPr>
          <p:cNvPr id="19" name="Group 18"/>
          <p:cNvGrpSpPr>
            <a:grpSpLocks/>
          </p:cNvGrpSpPr>
          <p:nvPr/>
        </p:nvGrpSpPr>
        <p:grpSpPr bwMode="auto">
          <a:xfrm>
            <a:off x="2951035" y="1763001"/>
            <a:ext cx="5434013" cy="1997075"/>
            <a:chOff x="7452316" y="1567791"/>
            <a:chExt cx="5434378" cy="1996309"/>
          </a:xfrm>
        </p:grpSpPr>
        <p:sp>
          <p:nvSpPr>
            <p:cNvPr id="20" name="Rectangle 19"/>
            <p:cNvSpPr/>
            <p:nvPr/>
          </p:nvSpPr>
          <p:spPr>
            <a:xfrm>
              <a:off x="7452316" y="1701090"/>
              <a:ext cx="5434378" cy="1863010"/>
            </a:xfrm>
            <a:prstGeom prst="rect">
              <a:avLst/>
            </a:prstGeom>
            <a:noFill/>
          </p:spPr>
          <p:style>
            <a:lnRef idx="0">
              <a:scrgbClr r="0" g="0" b="0"/>
            </a:lnRef>
            <a:fillRef idx="0">
              <a:scrgbClr r="0" g="0" b="0"/>
            </a:fillRef>
            <a:effectRef idx="0">
              <a:scrgbClr r="0" g="0" b="0"/>
            </a:effectRef>
            <a:fontRef idx="minor">
              <a:schemeClr val="lt1"/>
            </a:fontRef>
          </p:style>
          <p:txBody>
            <a:bodyPr lIns="13970" tIns="13970" rIns="13970" bIns="13970" spcCol="1270"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342900" indent="-342900" algn="ctr" defTabSz="977900" eaLnBrk="1" fontAlgn="auto" hangingPunct="1">
                <a:lnSpc>
                  <a:spcPct val="90000"/>
                </a:lnSpc>
                <a:spcAft>
                  <a:spcPct val="35000"/>
                </a:spcAft>
                <a:buFontTx/>
                <a:buChar char="-"/>
                <a:defRPr/>
              </a:pPr>
              <a:endParaRPr lang="en-US" sz="1600" dirty="0">
                <a:latin typeface="Myriad Pro" pitchFamily="34" charset="0"/>
              </a:endParaRPr>
            </a:p>
            <a:p>
              <a:pPr marL="342900" indent="-342900" algn="ctr" defTabSz="977900" eaLnBrk="1" fontAlgn="auto" hangingPunct="1">
                <a:lnSpc>
                  <a:spcPct val="90000"/>
                </a:lnSpc>
                <a:spcAft>
                  <a:spcPct val="35000"/>
                </a:spcAft>
                <a:buFontTx/>
                <a:buChar char="-"/>
                <a:defRPr/>
              </a:pPr>
              <a:endParaRPr lang="en-US" sz="1600" dirty="0">
                <a:latin typeface="Myriad Pro" pitchFamily="34" charset="0"/>
              </a:endParaRPr>
            </a:p>
            <a:p>
              <a:pPr marL="342900" indent="-342900" algn="ctr" defTabSz="977900" eaLnBrk="1" fontAlgn="auto" hangingPunct="1">
                <a:lnSpc>
                  <a:spcPct val="90000"/>
                </a:lnSpc>
                <a:spcAft>
                  <a:spcPct val="35000"/>
                </a:spcAft>
                <a:buFontTx/>
                <a:buChar char="-"/>
                <a:defRPr/>
              </a:pPr>
              <a:endParaRPr lang="en-US" sz="2200" dirty="0">
                <a:latin typeface="Myriad Pro" pitchFamily="34" charset="0"/>
              </a:endParaRPr>
            </a:p>
          </p:txBody>
        </p:sp>
        <p:sp>
          <p:nvSpPr>
            <p:cNvPr id="21" name="TextBox 25"/>
            <p:cNvSpPr txBox="1">
              <a:spLocks noChangeArrowheads="1"/>
            </p:cNvSpPr>
            <p:nvPr/>
          </p:nvSpPr>
          <p:spPr bwMode="auto">
            <a:xfrm>
              <a:off x="7452316" y="1567791"/>
              <a:ext cx="5433900" cy="46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en-US" sz="2400" b="1" dirty="0">
                <a:latin typeface="Myriad Pro" panose="020B0503030403020204" pitchFamily="34" charset="0"/>
              </a:endParaRPr>
            </a:p>
          </p:txBody>
        </p:sp>
      </p:grpSp>
      <p:sp>
        <p:nvSpPr>
          <p:cNvPr id="5" name="Content Placeholder 4"/>
          <p:cNvSpPr>
            <a:spLocks noGrp="1"/>
          </p:cNvSpPr>
          <p:nvPr>
            <p:ph idx="1"/>
          </p:nvPr>
        </p:nvSpPr>
        <p:spPr>
          <a:xfrm>
            <a:off x="3145820" y="1837454"/>
            <a:ext cx="5238750" cy="4400060"/>
          </a:xfrm>
        </p:spPr>
        <p:txBody>
          <a:bodyPr vert="horz" lIns="91440" tIns="45720" rIns="91440" bIns="45720" rtlCol="0" anchor="t">
            <a:normAutofit lnSpcReduction="10000"/>
          </a:bodyPr>
          <a:lstStyle/>
          <a:p>
            <a:pPr marL="0" indent="0">
              <a:buNone/>
            </a:pPr>
            <a:r>
              <a:rPr lang="en-US" altLang="en-US" b="1" dirty="0"/>
              <a:t>Short-term reviews</a:t>
            </a:r>
          </a:p>
          <a:p>
            <a:r>
              <a:rPr lang="en-US" altLang="en-US" dirty="0"/>
              <a:t>Evaluate and adapt</a:t>
            </a:r>
          </a:p>
          <a:p>
            <a:pPr lvl="1"/>
            <a:r>
              <a:rPr lang="en-US" altLang="en-US" dirty="0"/>
              <a:t> Management actions</a:t>
            </a:r>
            <a:endParaRPr lang="en-US" altLang="en-US" dirty="0">
              <a:cs typeface="Calibri"/>
            </a:endParaRPr>
          </a:p>
          <a:p>
            <a:pPr lvl="1"/>
            <a:r>
              <a:rPr lang="en-US" altLang="en-US" dirty="0"/>
              <a:t> Compliance arrangements</a:t>
            </a:r>
          </a:p>
          <a:p>
            <a:pPr lvl="1"/>
            <a:r>
              <a:rPr lang="en-US" altLang="en-US" dirty="0"/>
              <a:t> Governance arrangements</a:t>
            </a:r>
          </a:p>
          <a:p>
            <a:endParaRPr lang="en-US" altLang="en-US" dirty="0"/>
          </a:p>
          <a:p>
            <a:pPr marL="0" indent="0">
              <a:buNone/>
            </a:pPr>
            <a:r>
              <a:rPr lang="en-US" altLang="en-US" b="1" dirty="0"/>
              <a:t>Long-term reviews</a:t>
            </a:r>
          </a:p>
          <a:p>
            <a:r>
              <a:rPr lang="en-US" altLang="en-US" dirty="0"/>
              <a:t>Evaluate and adapt</a:t>
            </a:r>
          </a:p>
          <a:p>
            <a:pPr lvl="1"/>
            <a:r>
              <a:rPr lang="en-US" altLang="en-US" dirty="0"/>
              <a:t>Reconsider goals, issues and linked  objectives, actions and indicators</a:t>
            </a:r>
            <a:endParaRPr lang="en-US" altLang="en-US" dirty="0">
              <a:cs typeface="Calibri"/>
            </a:endParaRPr>
          </a:p>
          <a:p>
            <a:endParaRPr lang="en-US" altLang="en-US" dirty="0"/>
          </a:p>
          <a:p>
            <a:pPr lvl="1"/>
            <a:endParaRPr lang="en-US" altLang="en-US" dirty="0"/>
          </a:p>
          <a:p>
            <a:pPr lvl="1"/>
            <a:endParaRPr lang="en-US" altLang="en-US" dirty="0"/>
          </a:p>
          <a:p>
            <a:endParaRPr lang="en-US" altLang="en-US" dirty="0"/>
          </a:p>
          <a:p>
            <a:endParaRPr lang="en-GB" dirty="0"/>
          </a:p>
        </p:txBody>
      </p:sp>
    </p:spTree>
    <p:extLst>
      <p:ext uri="{BB962C8B-B14F-4D97-AF65-F5344CB8AC3E}">
        <p14:creationId xmlns:p14="http://schemas.microsoft.com/office/powerpoint/2010/main" val="99382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t>Key Messages</a:t>
            </a:r>
            <a:endParaRPr lang="en-GB" dirty="0"/>
          </a:p>
        </p:txBody>
      </p:sp>
      <p:sp>
        <p:nvSpPr>
          <p:cNvPr id="7" name="Content Placeholder 6"/>
          <p:cNvSpPr>
            <a:spLocks noGrp="1"/>
          </p:cNvSpPr>
          <p:nvPr>
            <p:ph idx="1"/>
          </p:nvPr>
        </p:nvSpPr>
        <p:spPr/>
        <p:txBody>
          <a:bodyPr>
            <a:normAutofit lnSpcReduction="10000"/>
          </a:bodyPr>
          <a:lstStyle/>
          <a:p>
            <a:pPr marL="0" indent="0">
              <a:buNone/>
            </a:pPr>
            <a:r>
              <a:rPr lang="en-GB" b="1" dirty="0"/>
              <a:t>In Step 5:</a:t>
            </a:r>
            <a:endParaRPr lang="en-GB" dirty="0"/>
          </a:p>
          <a:p>
            <a:r>
              <a:rPr lang="en-GB" dirty="0"/>
              <a:t>Monitor, evaluate and adapt completes the EAFm cycle, ready to enter the next cycle</a:t>
            </a:r>
          </a:p>
          <a:p>
            <a:r>
              <a:rPr lang="en-GB" dirty="0"/>
              <a:t>Yearly review: are you meeting objectives? </a:t>
            </a:r>
          </a:p>
          <a:p>
            <a:pPr lvl="1"/>
            <a:r>
              <a:rPr lang="en-GB" dirty="0"/>
              <a:t>if not, adapt the management actions and compliance arrangements, where necessary</a:t>
            </a:r>
          </a:p>
          <a:p>
            <a:r>
              <a:rPr lang="en-GB" dirty="0"/>
              <a:t>5-yearly review: are you meeting objectives and goals? </a:t>
            </a:r>
          </a:p>
          <a:p>
            <a:pPr lvl="1"/>
            <a:r>
              <a:rPr lang="en-GB" dirty="0"/>
              <a:t>if not, may be necessary to also revisit issues and goals as well</a:t>
            </a:r>
          </a:p>
          <a:p>
            <a:endParaRPr lang="en-GB"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18</a:t>
            </a:fld>
            <a:endParaRPr lang="en-GB" dirty="0"/>
          </a:p>
        </p:txBody>
      </p:sp>
    </p:spTree>
    <p:extLst>
      <p:ext uri="{BB962C8B-B14F-4D97-AF65-F5344CB8AC3E}">
        <p14:creationId xmlns:p14="http://schemas.microsoft.com/office/powerpoint/2010/main" val="143556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E23C"/>
        </a:solidFill>
        <a:effectLst/>
      </p:bgPr>
    </p:bg>
    <p:spTree>
      <p:nvGrpSpPr>
        <p:cNvPr id="1" name=""/>
        <p:cNvGrpSpPr/>
        <p:nvPr/>
      </p:nvGrpSpPr>
      <p:grpSpPr>
        <a:xfrm>
          <a:off x="0" y="0"/>
          <a:ext cx="0" cy="0"/>
          <a:chOff x="0" y="0"/>
          <a:chExt cx="0" cy="0"/>
        </a:xfrm>
      </p:grpSpPr>
      <p:sp>
        <p:nvSpPr>
          <p:cNvPr id="5" name="Rectangle 4"/>
          <p:cNvSpPr/>
          <p:nvPr/>
        </p:nvSpPr>
        <p:spPr>
          <a:xfrm>
            <a:off x="0" y="1262269"/>
            <a:ext cx="9144000" cy="5154405"/>
          </a:xfrm>
          <a:prstGeom prst="rect">
            <a:avLst/>
          </a:prstGeom>
          <a:solidFill>
            <a:srgbClr val="FFE23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Title 5"/>
          <p:cNvSpPr>
            <a:spLocks noGrp="1"/>
          </p:cNvSpPr>
          <p:nvPr>
            <p:ph type="title"/>
          </p:nvPr>
        </p:nvSpPr>
        <p:spPr>
          <a:xfrm>
            <a:off x="628649" y="1488551"/>
            <a:ext cx="8201025" cy="753473"/>
          </a:xfrm>
        </p:spPr>
        <p:txBody>
          <a:bodyPr>
            <a:normAutofit fontScale="90000"/>
          </a:bodyPr>
          <a:lstStyle/>
          <a:p>
            <a:r>
              <a:rPr lang="en-US" altLang="en-US" dirty="0"/>
              <a:t>Home Work: Preparing presentations for Day 5</a:t>
            </a:r>
            <a:endParaRPr lang="en-GB" dirty="0"/>
          </a:p>
        </p:txBody>
      </p:sp>
      <p:sp>
        <p:nvSpPr>
          <p:cNvPr id="9" name="Content Placeholder 2"/>
          <p:cNvSpPr>
            <a:spLocks noGrp="1"/>
          </p:cNvSpPr>
          <p:nvPr>
            <p:ph idx="1"/>
          </p:nvPr>
        </p:nvSpPr>
        <p:spPr>
          <a:xfrm>
            <a:off x="628650" y="2541742"/>
            <a:ext cx="7886700" cy="3845243"/>
          </a:xfrm>
        </p:spPr>
        <p:txBody>
          <a:bodyPr/>
          <a:lstStyle/>
          <a:p>
            <a:r>
              <a:rPr lang="en-US" altLang="en-US" dirty="0"/>
              <a:t>EAFm plans</a:t>
            </a:r>
          </a:p>
          <a:p>
            <a:r>
              <a:rPr lang="en-US" altLang="en-US" dirty="0"/>
              <a:t>No PowerPoints </a:t>
            </a:r>
          </a:p>
          <a:p>
            <a:r>
              <a:rPr lang="en-US" altLang="en-US" dirty="0"/>
              <a:t>Use flipcharts, cards …be creative!</a:t>
            </a:r>
          </a:p>
          <a:p>
            <a:r>
              <a:rPr lang="en-US" altLang="en-US" dirty="0"/>
              <a:t>Trainers need to see learning and applying EAFm concepts and tools</a:t>
            </a:r>
          </a:p>
          <a:p>
            <a:r>
              <a:rPr lang="en-US" altLang="en-US" dirty="0"/>
              <a:t>Everyone participates</a:t>
            </a:r>
          </a:p>
          <a:p>
            <a:r>
              <a:rPr lang="en-US" altLang="en-US" dirty="0"/>
              <a:t>Supportive environment – constructive feedback</a:t>
            </a:r>
          </a:p>
        </p:txBody>
      </p:sp>
      <p:sp>
        <p:nvSpPr>
          <p:cNvPr id="4" name="Slide Number Placeholder 3"/>
          <p:cNvSpPr>
            <a:spLocks noGrp="1"/>
          </p:cNvSpPr>
          <p:nvPr>
            <p:ph type="sldNum" sz="quarter" idx="12"/>
          </p:nvPr>
        </p:nvSpPr>
        <p:spPr/>
        <p:txBody>
          <a:bodyPr/>
          <a:lstStyle/>
          <a:p>
            <a:fld id="{2244EDDE-A91D-4F4F-8AC8-19298CCDCDF4}" type="slidenum">
              <a:rPr lang="en-GB" smtClean="0"/>
              <a:pPr/>
              <a:t>19</a:t>
            </a:fld>
            <a:endParaRPr lang="en-GB" dirty="0"/>
          </a:p>
        </p:txBody>
      </p:sp>
    </p:spTree>
    <p:extLst>
      <p:ext uri="{BB962C8B-B14F-4D97-AF65-F5344CB8AC3E}">
        <p14:creationId xmlns:p14="http://schemas.microsoft.com/office/powerpoint/2010/main" val="486540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9FB744-6D96-42AD-8134-B53D5656793E}" type="slidenum">
              <a:rPr lang="en-GB" smtClean="0"/>
              <a:t>2</a:t>
            </a:fld>
            <a:endParaRPr lang="en-GB" dirty="0"/>
          </a:p>
        </p:txBody>
      </p:sp>
      <p:pic>
        <p:nvPicPr>
          <p:cNvPr id="2" name="Picture 1"/>
          <p:cNvPicPr>
            <a:picLocks noChangeAspect="1"/>
          </p:cNvPicPr>
          <p:nvPr/>
        </p:nvPicPr>
        <p:blipFill>
          <a:blip r:embed="rId2"/>
          <a:stretch>
            <a:fillRect/>
          </a:stretch>
        </p:blipFill>
        <p:spPr>
          <a:xfrm>
            <a:off x="3638835" y="1388911"/>
            <a:ext cx="5505165" cy="4956478"/>
          </a:xfrm>
          <a:prstGeom prst="rect">
            <a:avLst/>
          </a:prstGeom>
        </p:spPr>
      </p:pic>
      <p:pic>
        <p:nvPicPr>
          <p:cNvPr id="3" name="Picture 2"/>
          <p:cNvPicPr>
            <a:picLocks noChangeAspect="1"/>
          </p:cNvPicPr>
          <p:nvPr/>
        </p:nvPicPr>
        <p:blipFill>
          <a:blip r:embed="rId3"/>
          <a:stretch>
            <a:fillRect/>
          </a:stretch>
        </p:blipFill>
        <p:spPr>
          <a:xfrm>
            <a:off x="80374" y="1894489"/>
            <a:ext cx="3121423" cy="2243522"/>
          </a:xfrm>
          <a:prstGeom prst="rect">
            <a:avLst/>
          </a:prstGeom>
        </p:spPr>
      </p:pic>
      <p:pic>
        <p:nvPicPr>
          <p:cNvPr id="9" name="Picture 8"/>
          <p:cNvPicPr>
            <a:picLocks noChangeAspect="1"/>
          </p:cNvPicPr>
          <p:nvPr/>
        </p:nvPicPr>
        <p:blipFill>
          <a:blip r:embed="rId4"/>
          <a:stretch>
            <a:fillRect/>
          </a:stretch>
        </p:blipFill>
        <p:spPr>
          <a:xfrm>
            <a:off x="2984434" y="2844273"/>
            <a:ext cx="1524132" cy="432854"/>
          </a:xfrm>
          <a:prstGeom prst="rect">
            <a:avLst/>
          </a:prstGeom>
        </p:spPr>
      </p:pic>
    </p:spTree>
    <p:extLst>
      <p:ext uri="{BB962C8B-B14F-4D97-AF65-F5344CB8AC3E}">
        <p14:creationId xmlns:p14="http://schemas.microsoft.com/office/powerpoint/2010/main" val="3259115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E23C"/>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9FB744-6D96-42AD-8134-B53D5656793E}" type="slidenum">
              <a:rPr lang="en-GB" smtClean="0"/>
              <a:t>20</a:t>
            </a:fld>
            <a:endParaRPr lang="en-GB" dirty="0"/>
          </a:p>
        </p:txBody>
      </p:sp>
      <p:sp>
        <p:nvSpPr>
          <p:cNvPr id="5" name="Title 1"/>
          <p:cNvSpPr txBox="1">
            <a:spLocks/>
          </p:cNvSpPr>
          <p:nvPr/>
        </p:nvSpPr>
        <p:spPr bwMode="auto">
          <a:xfrm>
            <a:off x="685800" y="2966484"/>
            <a:ext cx="7773988" cy="24786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80000"/>
              </a:lnSpc>
            </a:pPr>
            <a:r>
              <a:rPr lang="en-US" altLang="en-US" sz="8000" b="1" dirty="0">
                <a:solidFill>
                  <a:srgbClr val="2E75B6"/>
                </a:solidFill>
                <a:latin typeface="+mn-lt"/>
              </a:rPr>
              <a:t>EAFm QUIZ!</a:t>
            </a:r>
            <a:endParaRPr lang="en-US" altLang="en-US" sz="7200" b="1" dirty="0">
              <a:solidFill>
                <a:srgbClr val="2E75B6"/>
              </a:solidFill>
              <a:latin typeface="+mj-lt"/>
            </a:endParaRPr>
          </a:p>
          <a:p>
            <a:pPr algn="ctr" eaLnBrk="1" hangingPunct="1">
              <a:lnSpc>
                <a:spcPct val="80000"/>
              </a:lnSpc>
            </a:pPr>
            <a:r>
              <a:rPr lang="en-US" altLang="en-US" sz="13800" b="1" dirty="0">
                <a:solidFill>
                  <a:srgbClr val="2E75B6"/>
                </a:solidFill>
                <a:latin typeface="+mj-lt"/>
                <a:sym typeface="Wingdings" panose="05000000000000000000" pitchFamily="2" charset="2"/>
              </a:rPr>
              <a:t></a:t>
            </a:r>
            <a:r>
              <a:rPr lang="en-US" altLang="en-US" sz="8000" b="1" dirty="0">
                <a:solidFill>
                  <a:srgbClr val="2E75B6"/>
                </a:solidFill>
                <a:latin typeface="+mj-lt"/>
                <a:sym typeface="Wingdings" panose="05000000000000000000" pitchFamily="2" charset="2"/>
              </a:rPr>
              <a:t> </a:t>
            </a:r>
            <a:endParaRPr lang="en-US" altLang="en-US" sz="8000" b="1" dirty="0">
              <a:solidFill>
                <a:srgbClr val="2E75B6"/>
              </a:solidFill>
              <a:latin typeface="+mj-lt"/>
            </a:endParaRPr>
          </a:p>
        </p:txBody>
      </p:sp>
    </p:spTree>
    <p:extLst>
      <p:ext uri="{BB962C8B-B14F-4D97-AF65-F5344CB8AC3E}">
        <p14:creationId xmlns:p14="http://schemas.microsoft.com/office/powerpoint/2010/main" val="4250021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txBox="1">
            <a:spLocks/>
          </p:cNvSpPr>
          <p:nvPr/>
        </p:nvSpPr>
        <p:spPr bwMode="auto">
          <a:xfrm>
            <a:off x="-253206" y="1616627"/>
            <a:ext cx="9144000" cy="147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4800" b="1" dirty="0">
              <a:solidFill>
                <a:srgbClr val="0000BA"/>
              </a:solidFill>
              <a:latin typeface="Myriad Pro" pitchFamily="34" charset="0"/>
            </a:endParaRPr>
          </a:p>
        </p:txBody>
      </p:sp>
      <p:sp>
        <p:nvSpPr>
          <p:cNvPr id="5" name="Title 4"/>
          <p:cNvSpPr>
            <a:spLocks noGrp="1"/>
          </p:cNvSpPr>
          <p:nvPr>
            <p:ph type="title"/>
          </p:nvPr>
        </p:nvSpPr>
        <p:spPr/>
        <p:txBody>
          <a:bodyPr/>
          <a:lstStyle/>
          <a:p>
            <a:r>
              <a:rPr lang="en-US" altLang="en-US" dirty="0"/>
              <a:t>Session Objectives</a:t>
            </a:r>
            <a:endParaRPr lang="en-GB" dirty="0"/>
          </a:p>
        </p:txBody>
      </p:sp>
      <p:sp>
        <p:nvSpPr>
          <p:cNvPr id="6" name="Content Placeholder 5"/>
          <p:cNvSpPr>
            <a:spLocks noGrp="1"/>
          </p:cNvSpPr>
          <p:nvPr>
            <p:ph idx="1"/>
          </p:nvPr>
        </p:nvSpPr>
        <p:spPr/>
        <p:txBody>
          <a:bodyPr/>
          <a:lstStyle/>
          <a:p>
            <a:pPr marL="0" indent="0">
              <a:buNone/>
            </a:pPr>
            <a:r>
              <a:rPr lang="en-US" altLang="en-US" b="1" dirty="0"/>
              <a:t>After this session you will be able to:</a:t>
            </a:r>
          </a:p>
          <a:p>
            <a:r>
              <a:rPr lang="en-GB" dirty="0"/>
              <a:t>Monitor how well management actions are meeting goals and objectives</a:t>
            </a:r>
          </a:p>
          <a:p>
            <a:r>
              <a:rPr lang="en-GB" dirty="0"/>
              <a:t>Plan what has to be monitored, why, </a:t>
            </a:r>
            <a:br>
              <a:rPr lang="en-GB" dirty="0"/>
            </a:br>
            <a:r>
              <a:rPr lang="en-GB" dirty="0"/>
              <a:t>when, how and by whom</a:t>
            </a:r>
          </a:p>
          <a:p>
            <a:r>
              <a:rPr lang="en-GB" dirty="0"/>
              <a:t>Evaluate monitoring information and report on performance</a:t>
            </a:r>
          </a:p>
          <a:p>
            <a:r>
              <a:rPr lang="en-GB" dirty="0"/>
              <a:t>Review and adapt the plan</a:t>
            </a:r>
          </a:p>
        </p:txBody>
      </p:sp>
      <p:sp>
        <p:nvSpPr>
          <p:cNvPr id="2" name="Slide Number Placeholder 1"/>
          <p:cNvSpPr>
            <a:spLocks noGrp="1"/>
          </p:cNvSpPr>
          <p:nvPr>
            <p:ph type="sldNum" sz="quarter" idx="12"/>
          </p:nvPr>
        </p:nvSpPr>
        <p:spPr/>
        <p:txBody>
          <a:bodyPr/>
          <a:lstStyle/>
          <a:p>
            <a:fld id="{2244EDDE-A91D-4F4F-8AC8-19298CCDCDF4}" type="slidenum">
              <a:rPr lang="en-GB" smtClean="0"/>
              <a:pPr/>
              <a:t>3</a:t>
            </a:fld>
            <a:endParaRPr lang="en-GB" dirty="0"/>
          </a:p>
        </p:txBody>
      </p:sp>
    </p:spTree>
    <p:extLst>
      <p:ext uri="{BB962C8B-B14F-4D97-AF65-F5344CB8AC3E}">
        <p14:creationId xmlns:p14="http://schemas.microsoft.com/office/powerpoint/2010/main" val="3944190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4428"/>
            <a:ext cx="9144000" cy="6510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Slide Number Placeholder 1"/>
          <p:cNvSpPr>
            <a:spLocks noGrp="1"/>
          </p:cNvSpPr>
          <p:nvPr>
            <p:ph type="sldNum" sz="quarter" idx="12"/>
          </p:nvPr>
        </p:nvSpPr>
        <p:spPr/>
        <p:txBody>
          <a:bodyPr/>
          <a:lstStyle/>
          <a:p>
            <a:fld id="{2244EDDE-A91D-4F4F-8AC8-19298CCDCDF4}" type="slidenum">
              <a:rPr lang="en-GB" smtClean="0"/>
              <a:pPr/>
              <a:t>4</a:t>
            </a:fld>
            <a:endParaRPr lang="en-GB" dirty="0"/>
          </a:p>
        </p:txBody>
      </p:sp>
      <p:grpSp>
        <p:nvGrpSpPr>
          <p:cNvPr id="20" name="Group 19"/>
          <p:cNvGrpSpPr/>
          <p:nvPr/>
        </p:nvGrpSpPr>
        <p:grpSpPr>
          <a:xfrm>
            <a:off x="399888" y="0"/>
            <a:ext cx="8329442" cy="6262577"/>
            <a:chOff x="1207962" y="1472060"/>
            <a:chExt cx="6728076" cy="4909424"/>
          </a:xfrm>
        </p:grpSpPr>
        <p:pic>
          <p:nvPicPr>
            <p:cNvPr id="8" name="Picture 1" descr="E-EAFM_timeline_v6.png"/>
            <p:cNvPicPr>
              <a:picLocks noChangeAspect="1"/>
            </p:cNvPicPr>
            <p:nvPr/>
          </p:nvPicPr>
          <p:blipFill>
            <a:blip r:embed="rId3" cstate="print">
              <a:extLst>
                <a:ext uri="{28A0092B-C50C-407E-A947-70E740481C1C}">
                  <a14:useLocalDpi xmlns:a14="http://schemas.microsoft.com/office/drawing/2010/main" val="0"/>
                </a:ext>
              </a:extLst>
            </a:blip>
            <a:srcRect t="1501" b="1201"/>
            <a:stretch>
              <a:fillRect/>
            </a:stretch>
          </p:blipFill>
          <p:spPr bwMode="auto">
            <a:xfrm>
              <a:off x="1207962" y="1472060"/>
              <a:ext cx="6728076" cy="49094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9" name="Straight Arrow Connector 8"/>
            <p:cNvCxnSpPr/>
            <p:nvPr/>
          </p:nvCxnSpPr>
          <p:spPr>
            <a:xfrm flipV="1">
              <a:off x="1572063" y="3965604"/>
              <a:ext cx="1438777" cy="1140914"/>
            </a:xfrm>
            <a:prstGeom prst="straightConnector1">
              <a:avLst/>
            </a:prstGeom>
            <a:ln w="38100">
              <a:solidFill>
                <a:srgbClr val="FFC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3030447" y="2848746"/>
              <a:ext cx="1309541" cy="1078026"/>
            </a:xfrm>
            <a:prstGeom prst="straightConnector1">
              <a:avLst/>
            </a:prstGeom>
            <a:ln w="38100">
              <a:solidFill>
                <a:srgbClr val="FFC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4572000" y="1632576"/>
              <a:ext cx="1180979" cy="1104166"/>
            </a:xfrm>
            <a:prstGeom prst="straightConnector1">
              <a:avLst/>
            </a:prstGeom>
            <a:ln w="38100">
              <a:solidFill>
                <a:srgbClr val="FFC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89056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1371601"/>
            <a:ext cx="7886700" cy="1105786"/>
          </a:xfrm>
        </p:spPr>
        <p:txBody>
          <a:bodyPr>
            <a:normAutofit/>
          </a:bodyPr>
          <a:lstStyle/>
          <a:p>
            <a:r>
              <a:rPr lang="en-US" altLang="en-US" dirty="0"/>
              <a:t>Step 5 is a critical step in the management cycle</a:t>
            </a:r>
            <a:endParaRPr lang="en-GB" dirty="0"/>
          </a:p>
        </p:txBody>
      </p:sp>
      <p:sp>
        <p:nvSpPr>
          <p:cNvPr id="9" name="Content Placeholder 2"/>
          <p:cNvSpPr>
            <a:spLocks noGrp="1"/>
          </p:cNvSpPr>
          <p:nvPr>
            <p:ph idx="1"/>
          </p:nvPr>
        </p:nvSpPr>
        <p:spPr>
          <a:xfrm>
            <a:off x="628650" y="2647507"/>
            <a:ext cx="7886700" cy="3529455"/>
          </a:xfrm>
        </p:spPr>
        <p:txBody>
          <a:bodyPr vert="horz" lIns="91440" tIns="45720" rIns="91440" bIns="45720" rtlCol="0" anchor="t">
            <a:normAutofit fontScale="92500" lnSpcReduction="20000"/>
          </a:bodyPr>
          <a:lstStyle/>
          <a:p>
            <a:r>
              <a:rPr lang="en-GB" dirty="0"/>
              <a:t>Regular monitoring and reviews of management actions are required to assess progress towards achieving objectives</a:t>
            </a:r>
          </a:p>
          <a:p>
            <a:r>
              <a:rPr lang="en-GB" dirty="0"/>
              <a:t>Monitoring and evaluation (M&amp;E) provides the critical information for adaptive management</a:t>
            </a:r>
          </a:p>
          <a:p>
            <a:endParaRPr lang="en-GB" dirty="0"/>
          </a:p>
          <a:p>
            <a:pPr marL="0" indent="0">
              <a:buNone/>
            </a:pPr>
            <a:r>
              <a:rPr lang="en-AU" altLang="en-US" b="1" dirty="0"/>
              <a:t>NOTE: </a:t>
            </a:r>
            <a:r>
              <a:rPr lang="en-AU" altLang="en-US" dirty="0"/>
              <a:t>“MONITORING” IN MCS is only the monitoring of compliance with regulations, but monitoring for evaluation includes other data as there are multiple indicators, not just compliance.</a:t>
            </a:r>
            <a:endParaRPr lang="en-AU" altLang="en-US" dirty="0">
              <a:cs typeface="Calibri"/>
            </a:endParaRPr>
          </a:p>
          <a:p>
            <a:pPr marL="0" indent="0">
              <a:buNone/>
            </a:pPr>
            <a:endParaRPr lang="en-AU" altLang="en-US" dirty="0"/>
          </a:p>
        </p:txBody>
      </p:sp>
      <p:sp>
        <p:nvSpPr>
          <p:cNvPr id="3" name="Slide Number Placeholder 2"/>
          <p:cNvSpPr>
            <a:spLocks noGrp="1"/>
          </p:cNvSpPr>
          <p:nvPr>
            <p:ph type="sldNum" sz="quarter" idx="12"/>
          </p:nvPr>
        </p:nvSpPr>
        <p:spPr/>
        <p:txBody>
          <a:bodyPr/>
          <a:lstStyle/>
          <a:p>
            <a:fld id="{2244EDDE-A91D-4F4F-8AC8-19298CCDCDF4}" type="slidenum">
              <a:rPr lang="en-GB" smtClean="0"/>
              <a:pPr/>
              <a:t>5</a:t>
            </a:fld>
            <a:endParaRPr lang="en-GB" dirty="0"/>
          </a:p>
        </p:txBody>
      </p:sp>
    </p:spTree>
    <p:extLst>
      <p:ext uri="{BB962C8B-B14F-4D97-AF65-F5344CB8AC3E}">
        <p14:creationId xmlns:p14="http://schemas.microsoft.com/office/powerpoint/2010/main" val="192329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p:cNvSpPr>
            <a:spLocks noGrp="1"/>
          </p:cNvSpPr>
          <p:nvPr>
            <p:ph type="title"/>
          </p:nvPr>
        </p:nvSpPr>
        <p:spPr/>
        <p:txBody>
          <a:bodyPr/>
          <a:lstStyle/>
          <a:p>
            <a:r>
              <a:rPr lang="en-AU" altLang="en-US" dirty="0"/>
              <a:t>The Sub-Steps </a:t>
            </a:r>
          </a:p>
        </p:txBody>
      </p:sp>
      <p:sp>
        <p:nvSpPr>
          <p:cNvPr id="30" name="Content Placeholder 2"/>
          <p:cNvSpPr>
            <a:spLocks noGrp="1"/>
          </p:cNvSpPr>
          <p:nvPr>
            <p:ph idx="1"/>
          </p:nvPr>
        </p:nvSpPr>
        <p:spPr/>
        <p:txBody>
          <a:bodyPr/>
          <a:lstStyle/>
          <a:p>
            <a:pPr marL="0" indent="0">
              <a:buNone/>
            </a:pPr>
            <a:r>
              <a:rPr lang="en-AU" b="1" dirty="0"/>
              <a:t>5.1 Monitoring &amp; Evaluation (M&amp;E) </a:t>
            </a:r>
          </a:p>
          <a:p>
            <a:r>
              <a:rPr lang="en-AU" dirty="0"/>
              <a:t>Monitor: Collect data (focus on indicators)</a:t>
            </a:r>
          </a:p>
          <a:p>
            <a:r>
              <a:rPr lang="en-AU" dirty="0"/>
              <a:t>Evaluate: Collate results of monitoring and evaluate management performance against </a:t>
            </a:r>
            <a:r>
              <a:rPr lang="en-AU" dirty="0" smtClean="0"/>
              <a:t>targets/limits (and baseline) and </a:t>
            </a:r>
            <a:r>
              <a:rPr lang="en-AU" dirty="0"/>
              <a:t>report</a:t>
            </a:r>
          </a:p>
          <a:p>
            <a:pPr marL="0" indent="0">
              <a:buNone/>
            </a:pPr>
            <a:r>
              <a:rPr lang="en-AU" b="1" dirty="0"/>
              <a:t>5.2 Review and adapt the EAFm plan</a:t>
            </a:r>
          </a:p>
          <a:p>
            <a:r>
              <a:rPr lang="en-AU" dirty="0"/>
              <a:t>Review: Regular reviews of the plan</a:t>
            </a:r>
          </a:p>
          <a:p>
            <a:r>
              <a:rPr lang="en-AU" dirty="0"/>
              <a:t>Adapt: Adapt the plan as required</a:t>
            </a:r>
          </a:p>
        </p:txBody>
      </p:sp>
      <p:sp>
        <p:nvSpPr>
          <p:cNvPr id="2" name="Slide Number Placeholder 1"/>
          <p:cNvSpPr>
            <a:spLocks noGrp="1"/>
          </p:cNvSpPr>
          <p:nvPr>
            <p:ph type="sldNum" sz="quarter" idx="12"/>
          </p:nvPr>
        </p:nvSpPr>
        <p:spPr/>
        <p:txBody>
          <a:bodyPr/>
          <a:lstStyle/>
          <a:p>
            <a:fld id="{2244EDDE-A91D-4F4F-8AC8-19298CCDCDF4}" type="slidenum">
              <a:rPr lang="en-GB" smtClean="0"/>
              <a:pPr/>
              <a:t>6</a:t>
            </a:fld>
            <a:endParaRPr lang="en-GB" dirty="0"/>
          </a:p>
        </p:txBody>
      </p:sp>
    </p:spTree>
    <p:extLst>
      <p:ext uri="{BB962C8B-B14F-4D97-AF65-F5344CB8AC3E}">
        <p14:creationId xmlns:p14="http://schemas.microsoft.com/office/powerpoint/2010/main" val="2500167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p:txBody>
          <a:bodyPr/>
          <a:lstStyle/>
          <a:p>
            <a:r>
              <a:rPr lang="en-GB" dirty="0"/>
              <a:t>Collect data for each indicator</a:t>
            </a:r>
          </a:p>
          <a:p>
            <a:pPr lvl="1"/>
            <a:r>
              <a:rPr lang="en-AU" dirty="0"/>
              <a:t>Avoid unfocussed data collection but do not ignore relevant information (e.g. fishermen observations, environmental change)</a:t>
            </a:r>
          </a:p>
          <a:p>
            <a:r>
              <a:rPr lang="en-GB" dirty="0"/>
              <a:t>Monitoring continues throughout the life of the plan</a:t>
            </a:r>
          </a:p>
          <a:p>
            <a:r>
              <a:rPr lang="en-GB" dirty="0"/>
              <a:t>Frequency of monitoring depends on the indicator</a:t>
            </a:r>
          </a:p>
          <a:p>
            <a:pPr lvl="1"/>
            <a:r>
              <a:rPr lang="en-GB" dirty="0"/>
              <a:t>Some indicators will require monthly, some seasonal and some annual sampling</a:t>
            </a:r>
          </a:p>
          <a:p>
            <a:endParaRPr lang="en-GB" dirty="0"/>
          </a:p>
        </p:txBody>
      </p:sp>
      <p:sp>
        <p:nvSpPr>
          <p:cNvPr id="2" name="Slide Number Placeholder 1"/>
          <p:cNvSpPr>
            <a:spLocks noGrp="1"/>
          </p:cNvSpPr>
          <p:nvPr>
            <p:ph type="sldNum" sz="quarter" idx="12"/>
          </p:nvPr>
        </p:nvSpPr>
        <p:spPr/>
        <p:txBody>
          <a:bodyPr/>
          <a:lstStyle/>
          <a:p>
            <a:fld id="{2244EDDE-A91D-4F4F-8AC8-19298CCDCDF4}" type="slidenum">
              <a:rPr lang="en-GB" smtClean="0"/>
              <a:pPr/>
              <a:t>7</a:t>
            </a:fld>
            <a:endParaRPr lang="en-GB" dirty="0"/>
          </a:p>
        </p:txBody>
      </p:sp>
      <p:sp>
        <p:nvSpPr>
          <p:cNvPr id="11" name="Title 10"/>
          <p:cNvSpPr>
            <a:spLocks noGrp="1"/>
          </p:cNvSpPr>
          <p:nvPr>
            <p:ph type="title"/>
          </p:nvPr>
        </p:nvSpPr>
        <p:spPr/>
        <p:txBody>
          <a:bodyPr/>
          <a:lstStyle/>
          <a:p>
            <a:r>
              <a:rPr lang="en-GB" dirty="0"/>
              <a:t>Monitor</a:t>
            </a:r>
          </a:p>
        </p:txBody>
      </p:sp>
    </p:spTree>
    <p:extLst>
      <p:ext uri="{BB962C8B-B14F-4D97-AF65-F5344CB8AC3E}">
        <p14:creationId xmlns:p14="http://schemas.microsoft.com/office/powerpoint/2010/main" val="2398742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txBox="1">
            <a:spLocks/>
          </p:cNvSpPr>
          <p:nvPr/>
        </p:nvSpPr>
        <p:spPr bwMode="auto">
          <a:xfrm>
            <a:off x="-3170582" y="-232425"/>
            <a:ext cx="8706678" cy="963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4800" b="1" dirty="0">
              <a:solidFill>
                <a:srgbClr val="0000BA"/>
              </a:solidFill>
              <a:latin typeface="Myriad Pro" pitchFamily="34" charset="0"/>
            </a:endParaRPr>
          </a:p>
        </p:txBody>
      </p:sp>
      <p:sp>
        <p:nvSpPr>
          <p:cNvPr id="4" name="Title 3"/>
          <p:cNvSpPr>
            <a:spLocks noGrp="1"/>
          </p:cNvSpPr>
          <p:nvPr>
            <p:ph type="title"/>
          </p:nvPr>
        </p:nvSpPr>
        <p:spPr/>
        <p:txBody>
          <a:bodyPr/>
          <a:lstStyle/>
          <a:p>
            <a:r>
              <a:rPr lang="en-US" altLang="en-US" dirty="0"/>
              <a:t>Participatory M&amp;E</a:t>
            </a:r>
            <a:endParaRPr lang="en-GB" dirty="0"/>
          </a:p>
        </p:txBody>
      </p:sp>
      <p:sp>
        <p:nvSpPr>
          <p:cNvPr id="5" name="Content Placeholder 4"/>
          <p:cNvSpPr>
            <a:spLocks noGrp="1"/>
          </p:cNvSpPr>
          <p:nvPr>
            <p:ph idx="1"/>
          </p:nvPr>
        </p:nvSpPr>
        <p:spPr>
          <a:xfrm>
            <a:off x="628650" y="2670840"/>
            <a:ext cx="7886700" cy="3061622"/>
          </a:xfrm>
        </p:spPr>
        <p:txBody>
          <a:bodyPr/>
          <a:lstStyle/>
          <a:p>
            <a:r>
              <a:rPr lang="en-US" altLang="en-US" dirty="0"/>
              <a:t>Involve the stakeholders in:</a:t>
            </a:r>
            <a:endParaRPr lang="en-GB" altLang="en-US" dirty="0"/>
          </a:p>
          <a:p>
            <a:pPr lvl="1"/>
            <a:r>
              <a:rPr lang="en-AU" altLang="en-US" dirty="0"/>
              <a:t>collecting data </a:t>
            </a:r>
          </a:p>
          <a:p>
            <a:pPr lvl="1"/>
            <a:r>
              <a:rPr lang="en-AU" altLang="en-US" dirty="0"/>
              <a:t>deciding on the methods to use</a:t>
            </a:r>
            <a:endParaRPr lang="en-US" altLang="en-US" dirty="0"/>
          </a:p>
          <a:p>
            <a:r>
              <a:rPr lang="en-GB" altLang="en-US" dirty="0"/>
              <a:t>Indicators monitored and evaluated locally have more relevance</a:t>
            </a:r>
          </a:p>
          <a:p>
            <a:endParaRPr lang="en-GB" dirty="0"/>
          </a:p>
        </p:txBody>
      </p:sp>
      <p:sp>
        <p:nvSpPr>
          <p:cNvPr id="2" name="Slide Number Placeholder 1"/>
          <p:cNvSpPr>
            <a:spLocks noGrp="1"/>
          </p:cNvSpPr>
          <p:nvPr>
            <p:ph type="sldNum" sz="quarter" idx="12"/>
          </p:nvPr>
        </p:nvSpPr>
        <p:spPr/>
        <p:txBody>
          <a:bodyPr/>
          <a:lstStyle/>
          <a:p>
            <a:fld id="{2244EDDE-A91D-4F4F-8AC8-19298CCDCDF4}" type="slidenum">
              <a:rPr lang="en-GB" smtClean="0"/>
              <a:pPr/>
              <a:t>8</a:t>
            </a:fld>
            <a:endParaRPr lang="en-GB" dirty="0"/>
          </a:p>
        </p:txBody>
      </p:sp>
    </p:spTree>
    <p:extLst>
      <p:ext uri="{BB962C8B-B14F-4D97-AF65-F5344CB8AC3E}">
        <p14:creationId xmlns:p14="http://schemas.microsoft.com/office/powerpoint/2010/main" val="645045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262269"/>
            <a:ext cx="9144000" cy="51544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Title 4"/>
          <p:cNvSpPr>
            <a:spLocks noGrp="1"/>
          </p:cNvSpPr>
          <p:nvPr>
            <p:ph type="title"/>
          </p:nvPr>
        </p:nvSpPr>
        <p:spPr>
          <a:xfrm>
            <a:off x="628650" y="1328106"/>
            <a:ext cx="7886700" cy="753473"/>
          </a:xfrm>
        </p:spPr>
        <p:txBody>
          <a:bodyPr/>
          <a:lstStyle/>
          <a:p>
            <a:r>
              <a:rPr lang="en-US" altLang="en-US" dirty="0"/>
              <a:t>Evaluate Management Performance</a:t>
            </a:r>
            <a:endParaRPr lang="en-GB" dirty="0"/>
          </a:p>
        </p:txBody>
      </p:sp>
      <p:sp>
        <p:nvSpPr>
          <p:cNvPr id="7" name="Content Placeholder 6"/>
          <p:cNvSpPr>
            <a:spLocks noGrp="1"/>
          </p:cNvSpPr>
          <p:nvPr>
            <p:ph idx="1"/>
          </p:nvPr>
        </p:nvSpPr>
        <p:spPr>
          <a:xfrm>
            <a:off x="553053" y="2337209"/>
            <a:ext cx="8166894" cy="1583591"/>
          </a:xfrm>
        </p:spPr>
        <p:txBody>
          <a:bodyPr>
            <a:normAutofit fontScale="92500"/>
          </a:bodyPr>
          <a:lstStyle/>
          <a:p>
            <a:pPr marL="0" indent="0">
              <a:buNone/>
            </a:pPr>
            <a:r>
              <a:rPr lang="en-GB" altLang="en-US" dirty="0"/>
              <a:t>Assess each indicator against its </a:t>
            </a:r>
            <a:r>
              <a:rPr lang="en-GB" altLang="en-US" dirty="0" smtClean="0"/>
              <a:t>target/limits/baseline </a:t>
            </a:r>
            <a:r>
              <a:rPr lang="en-GB" altLang="en-US" dirty="0"/>
              <a:t>to measure the effectiveness of each management action.</a:t>
            </a:r>
          </a:p>
          <a:p>
            <a:pPr marL="0" indent="0">
              <a:buNone/>
            </a:pPr>
            <a:r>
              <a:rPr lang="en-GB" altLang="en-US" b="1" dirty="0"/>
              <a:t>Example: </a:t>
            </a:r>
          </a:p>
        </p:txBody>
      </p:sp>
      <p:sp>
        <p:nvSpPr>
          <p:cNvPr id="4" name="Slide Number Placeholder 3"/>
          <p:cNvSpPr>
            <a:spLocks noGrp="1"/>
          </p:cNvSpPr>
          <p:nvPr>
            <p:ph type="sldNum" sz="quarter" idx="12"/>
          </p:nvPr>
        </p:nvSpPr>
        <p:spPr/>
        <p:txBody>
          <a:bodyPr/>
          <a:lstStyle/>
          <a:p>
            <a:fld id="{2244EDDE-A91D-4F4F-8AC8-19298CCDCDF4}" type="slidenum">
              <a:rPr lang="en-GB" smtClean="0"/>
              <a:pPr/>
              <a:t>9</a:t>
            </a:fld>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3299378959"/>
              </p:ext>
            </p:extLst>
          </p:nvPr>
        </p:nvGraphicFramePr>
        <p:xfrm>
          <a:off x="553703" y="3772690"/>
          <a:ext cx="8036594" cy="2513809"/>
        </p:xfrm>
        <a:graphic>
          <a:graphicData uri="http://schemas.openxmlformats.org/drawingml/2006/table">
            <a:tbl>
              <a:tblPr firstRow="1" bandRow="1">
                <a:tableStyleId>{5C22544A-7EE6-4342-B048-85BDC9FD1C3A}</a:tableStyleId>
              </a:tblPr>
              <a:tblGrid>
                <a:gridCol w="2123282">
                  <a:extLst>
                    <a:ext uri="{9D8B030D-6E8A-4147-A177-3AD203B41FA5}">
                      <a16:colId xmlns="" xmlns:a16="http://schemas.microsoft.com/office/drawing/2014/main" val="20000"/>
                    </a:ext>
                  </a:extLst>
                </a:gridCol>
                <a:gridCol w="2943226">
                  <a:extLst>
                    <a:ext uri="{9D8B030D-6E8A-4147-A177-3AD203B41FA5}">
                      <a16:colId xmlns="" xmlns:a16="http://schemas.microsoft.com/office/drawing/2014/main" val="20001"/>
                    </a:ext>
                  </a:extLst>
                </a:gridCol>
                <a:gridCol w="2970086">
                  <a:extLst>
                    <a:ext uri="{9D8B030D-6E8A-4147-A177-3AD203B41FA5}">
                      <a16:colId xmlns="" xmlns:a16="http://schemas.microsoft.com/office/drawing/2014/main" val="20002"/>
                    </a:ext>
                  </a:extLst>
                </a:gridCol>
              </a:tblGrid>
              <a:tr h="435727">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altLang="en-US" sz="2000" dirty="0"/>
                        <a:t>Objective:</a:t>
                      </a:r>
                      <a:endParaRPr lang="en-US" sz="2000" dirty="0"/>
                    </a:p>
                  </a:txBody>
                  <a:tcPr/>
                </a:tc>
                <a:tc gridSpan="2">
                  <a:txBody>
                    <a:bodyPr/>
                    <a:lstStyle/>
                    <a:p>
                      <a:pPr marL="0" marR="0" lvl="2" indent="0" algn="l" rtl="0">
                        <a:lnSpc>
                          <a:spcPct val="100000"/>
                        </a:lnSpc>
                        <a:spcBef>
                          <a:spcPts val="0"/>
                        </a:spcBef>
                        <a:spcAft>
                          <a:spcPts val="0"/>
                        </a:spcAft>
                        <a:buClrTx/>
                        <a:buSzTx/>
                        <a:buFontTx/>
                        <a:buNone/>
                      </a:pPr>
                      <a:r>
                        <a:rPr lang="en-GB" altLang="en-US" sz="2000" dirty="0"/>
                        <a:t> Increase area of freshwater fish refuge</a:t>
                      </a:r>
                    </a:p>
                  </a:txBody>
                  <a:tcPr/>
                </a:tc>
                <a:tc hMerge="1">
                  <a:txBody>
                    <a:bodyPr/>
                    <a:lstStyle/>
                    <a:p>
                      <a:endParaRPr lang="en-US" dirty="0"/>
                    </a:p>
                  </a:txBody>
                  <a:tcPr/>
                </a:tc>
                <a:extLst>
                  <a:ext uri="{0D108BD9-81ED-4DB2-BD59-A6C34878D82A}">
                    <a16:rowId xmlns="" xmlns:a16="http://schemas.microsoft.com/office/drawing/2014/main" val="10000"/>
                  </a:ext>
                </a:extLst>
              </a:tr>
              <a:tr h="435727">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altLang="en-US" sz="2000" b="1" dirty="0"/>
                        <a:t>Indicator:</a:t>
                      </a:r>
                    </a:p>
                  </a:txBody>
                  <a:tcPr/>
                </a:tc>
                <a:tc gridSpan="2">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altLang="en-US" sz="2000" dirty="0"/>
                        <a:t>Hectare of protected habitat</a:t>
                      </a:r>
                    </a:p>
                  </a:txBody>
                  <a:tcPr/>
                </a:tc>
                <a:tc hMerge="1">
                  <a:txBody>
                    <a:bodyPr/>
                    <a:lstStyle/>
                    <a:p>
                      <a:endParaRPr lang="en-US" dirty="0"/>
                    </a:p>
                  </a:txBody>
                  <a:tcPr/>
                </a:tc>
                <a:extLst>
                  <a:ext uri="{0D108BD9-81ED-4DB2-BD59-A6C34878D82A}">
                    <a16:rowId xmlns="" xmlns:a16="http://schemas.microsoft.com/office/drawing/2014/main" val="10001"/>
                  </a:ext>
                </a:extLst>
              </a:tr>
              <a:tr h="435727">
                <a:tc>
                  <a:txBody>
                    <a:bodyPr/>
                    <a:lstStyle/>
                    <a:p>
                      <a:r>
                        <a:rPr lang="en-US" sz="2000" b="1" dirty="0"/>
                        <a:t>Baseline</a:t>
                      </a:r>
                    </a:p>
                  </a:txBody>
                  <a:tcPr/>
                </a:tc>
                <a:tc gridSpan="2">
                  <a:txBody>
                    <a:bodyPr/>
                    <a:lstStyle/>
                    <a:p>
                      <a:r>
                        <a:rPr lang="en-US" sz="2000" dirty="0"/>
                        <a:t>100 ha in 2010</a:t>
                      </a:r>
                    </a:p>
                  </a:txBody>
                  <a:tcPr/>
                </a:tc>
                <a:tc hMerge="1">
                  <a:txBody>
                    <a:bodyPr/>
                    <a:lstStyle/>
                    <a:p>
                      <a:endParaRPr lang="en-US" dirty="0"/>
                    </a:p>
                  </a:txBody>
                  <a:tcPr/>
                </a:tc>
                <a:extLst>
                  <a:ext uri="{0D108BD9-81ED-4DB2-BD59-A6C34878D82A}">
                    <a16:rowId xmlns="" xmlns:a16="http://schemas.microsoft.com/office/drawing/2014/main" val="10002"/>
                  </a:ext>
                </a:extLst>
              </a:tr>
              <a:tr h="435727">
                <a:tc>
                  <a:txBody>
                    <a:bodyPr/>
                    <a:lstStyle/>
                    <a:p>
                      <a:r>
                        <a:rPr lang="en-US" sz="2000" b="1" dirty="0"/>
                        <a:t>Target</a:t>
                      </a:r>
                    </a:p>
                  </a:txBody>
                  <a:tcPr/>
                </a:tc>
                <a:tc gridSpan="2">
                  <a:txBody>
                    <a:bodyPr/>
                    <a:lstStyle/>
                    <a:p>
                      <a:r>
                        <a:rPr lang="en-US" sz="2000" dirty="0"/>
                        <a:t>Increase  50%</a:t>
                      </a:r>
                      <a:r>
                        <a:rPr lang="en-US" sz="2000" baseline="0" dirty="0"/>
                        <a:t> above baseline by  2020 (150 ha)</a:t>
                      </a:r>
                      <a:endParaRPr lang="en-US" sz="2000" dirty="0"/>
                    </a:p>
                  </a:txBody>
                  <a:tcPr/>
                </a:tc>
                <a:tc hMerge="1">
                  <a:txBody>
                    <a:bodyPr/>
                    <a:lstStyle/>
                    <a:p>
                      <a:endParaRPr lang="en-US" dirty="0"/>
                    </a:p>
                  </a:txBody>
                  <a:tcPr/>
                </a:tc>
                <a:extLst>
                  <a:ext uri="{0D108BD9-81ED-4DB2-BD59-A6C34878D82A}">
                    <a16:rowId xmlns="" xmlns:a16="http://schemas.microsoft.com/office/drawing/2014/main" val="10003"/>
                  </a:ext>
                </a:extLst>
              </a:tr>
              <a:tr h="770901">
                <a:tc>
                  <a:txBody>
                    <a:bodyPr/>
                    <a:lstStyle/>
                    <a:p>
                      <a:r>
                        <a:rPr lang="en-US" sz="2000" b="1" dirty="0"/>
                        <a:t>Progress 2014</a:t>
                      </a:r>
                    </a:p>
                  </a:txBody>
                  <a:tcPr/>
                </a:tc>
                <a:tc>
                  <a:txBody>
                    <a:bodyPr/>
                    <a:lstStyle/>
                    <a:p>
                      <a:pPr algn="ctr"/>
                      <a:r>
                        <a:rPr lang="en-US" sz="2000" dirty="0">
                          <a:solidFill>
                            <a:srgbClr val="FF0000"/>
                          </a:solidFill>
                        </a:rPr>
                        <a:t>50 ha </a:t>
                      </a:r>
                    </a:p>
                    <a:p>
                      <a:pPr algn="ctr"/>
                      <a:r>
                        <a:rPr lang="en-US" sz="2000" dirty="0">
                          <a:solidFill>
                            <a:srgbClr val="FF0000"/>
                          </a:solidFill>
                        </a:rPr>
                        <a:t>(50% decrease!)</a:t>
                      </a:r>
                    </a:p>
                  </a:txBody>
                  <a:tcPr/>
                </a:tc>
                <a:tc>
                  <a:txBody>
                    <a:bodyPr/>
                    <a:lstStyle/>
                    <a:p>
                      <a:pPr algn="ctr"/>
                      <a:r>
                        <a:rPr lang="en-US" sz="2000" dirty="0">
                          <a:solidFill>
                            <a:srgbClr val="00B050"/>
                          </a:solidFill>
                        </a:rPr>
                        <a:t>125 ha  </a:t>
                      </a:r>
                    </a:p>
                    <a:p>
                      <a:pPr algn="ctr"/>
                      <a:r>
                        <a:rPr lang="en-US" sz="2000" dirty="0">
                          <a:solidFill>
                            <a:srgbClr val="00B050"/>
                          </a:solidFill>
                        </a:rPr>
                        <a:t>(25% increase)</a:t>
                      </a:r>
                    </a:p>
                  </a:txBody>
                  <a:tcPr/>
                </a:tc>
                <a:extLst>
                  <a:ext uri="{0D108BD9-81ED-4DB2-BD59-A6C34878D82A}">
                    <a16:rowId xmlns="" xmlns:a16="http://schemas.microsoft.com/office/drawing/2014/main" val="10004"/>
                  </a:ext>
                </a:extLst>
              </a:tr>
            </a:tbl>
          </a:graphicData>
        </a:graphic>
      </p:graphicFrame>
      <p:grpSp>
        <p:nvGrpSpPr>
          <p:cNvPr id="6" name="Group 5"/>
          <p:cNvGrpSpPr/>
          <p:nvPr/>
        </p:nvGrpSpPr>
        <p:grpSpPr>
          <a:xfrm>
            <a:off x="7959225" y="5466837"/>
            <a:ext cx="595757" cy="813687"/>
            <a:chOff x="7994540" y="5458526"/>
            <a:chExt cx="890667" cy="1262857"/>
          </a:xfrm>
        </p:grpSpPr>
        <p:pic>
          <p:nvPicPr>
            <p:cNvPr id="10" name="Content Placeholder 5" descr="TN00704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7994540" y="5458526"/>
              <a:ext cx="890667" cy="1213778"/>
            </a:xfrm>
            <a:prstGeom prst="rect">
              <a:avLst/>
            </a:prstGeom>
          </p:spPr>
        </p:pic>
        <p:sp>
          <p:nvSpPr>
            <p:cNvPr id="3" name="Sun 2"/>
            <p:cNvSpPr/>
            <p:nvPr/>
          </p:nvSpPr>
          <p:spPr>
            <a:xfrm>
              <a:off x="8160841" y="6084357"/>
              <a:ext cx="569175" cy="637026"/>
            </a:xfrm>
            <a:prstGeom prst="sun">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p:cNvGrpSpPr/>
          <p:nvPr/>
        </p:nvGrpSpPr>
        <p:grpSpPr>
          <a:xfrm>
            <a:off x="5214938" y="5505233"/>
            <a:ext cx="557212" cy="758911"/>
            <a:chOff x="5044965" y="5378734"/>
            <a:chExt cx="890666" cy="1293570"/>
          </a:xfrm>
        </p:grpSpPr>
        <p:pic>
          <p:nvPicPr>
            <p:cNvPr id="9" name="Content Placeholder 5" descr="TN00704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5044965" y="5458527"/>
              <a:ext cx="890666" cy="1213777"/>
            </a:xfrm>
            <a:prstGeom prst="rect">
              <a:avLst/>
            </a:prstGeom>
          </p:spPr>
        </p:pic>
        <p:sp>
          <p:nvSpPr>
            <p:cNvPr id="11" name="Sun 10"/>
            <p:cNvSpPr/>
            <p:nvPr/>
          </p:nvSpPr>
          <p:spPr>
            <a:xfrm>
              <a:off x="5172076" y="5378734"/>
              <a:ext cx="602810" cy="635567"/>
            </a:xfrm>
            <a:prstGeom prst="su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grpSp>
    </p:spTree>
    <p:extLst>
      <p:ext uri="{BB962C8B-B14F-4D97-AF65-F5344CB8AC3E}">
        <p14:creationId xmlns:p14="http://schemas.microsoft.com/office/powerpoint/2010/main" val="18929884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1680</TotalTime>
  <Words>1880</Words>
  <Application>Microsoft Office PowerPoint</Application>
  <PresentationFormat>On-screen Show (4:3)</PresentationFormat>
  <Paragraphs>202</Paragraphs>
  <Slides>20</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Cambria</vt:lpstr>
      <vt:lpstr>Myriad Pro</vt:lpstr>
      <vt:lpstr>Wingdings</vt:lpstr>
      <vt:lpstr>Office Theme</vt:lpstr>
      <vt:lpstr> Session 17 Steps 5.1 &amp; 5.2 Monitor, Evaluate and Adapt </vt:lpstr>
      <vt:lpstr>PowerPoint Presentation</vt:lpstr>
      <vt:lpstr>Session Objectives</vt:lpstr>
      <vt:lpstr>PowerPoint Presentation</vt:lpstr>
      <vt:lpstr>Step 5 is a critical step in the management cycle</vt:lpstr>
      <vt:lpstr>The Sub-Steps </vt:lpstr>
      <vt:lpstr>Monitor</vt:lpstr>
      <vt:lpstr>Participatory M&amp;E</vt:lpstr>
      <vt:lpstr>Evaluate Management Performance</vt:lpstr>
      <vt:lpstr>Evaluate Performance contd.</vt:lpstr>
      <vt:lpstr>Communicating and Reporting</vt:lpstr>
      <vt:lpstr>Example of a simple reporting system: Traffic Lights</vt:lpstr>
      <vt:lpstr>Using colours to map status</vt:lpstr>
      <vt:lpstr>5.2  Review and Adapt </vt:lpstr>
      <vt:lpstr>Short-term Reviews</vt:lpstr>
      <vt:lpstr>Longer-term Reviews</vt:lpstr>
      <vt:lpstr>PowerPoint Presentation</vt:lpstr>
      <vt:lpstr>Key Messages</vt:lpstr>
      <vt:lpstr>Home Work: Preparing presentations for Day 5</vt:lpstr>
      <vt:lpstr>PowerPoint Presentation</vt:lpstr>
    </vt:vector>
  </TitlesOfParts>
  <Company>FAO of the UN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FungeSmith, Simon (FIAF)</dc:creator>
  <cp:lastModifiedBy>Administrator 1</cp:lastModifiedBy>
  <cp:revision>91</cp:revision>
  <dcterms:created xsi:type="dcterms:W3CDTF">2018-07-03T11:34:35Z</dcterms:created>
  <dcterms:modified xsi:type="dcterms:W3CDTF">2020-01-05T17:42:26Z</dcterms:modified>
</cp:coreProperties>
</file>